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2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5761038" cy="3240088"/>
  <p:notesSz cx="6858000" cy="9144000"/>
  <p:defaultTextStyle>
    <a:defPPr>
      <a:defRPr lang="ru-RU"/>
    </a:defPPr>
    <a:lvl1pPr marL="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1521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8696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587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3043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0217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7392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36" d="100"/>
          <a:sy n="236" d="100"/>
        </p:scale>
        <p:origin x="-78" y="132"/>
      </p:cViewPr>
      <p:guideLst>
        <p:guide orient="horz" pos="1021"/>
        <p:guide pos="18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4D8E1-341D-480F-AE22-2ED63F0E4883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11BEF-63C9-4473-8A78-5C9A032F9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5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6" algn="l" defTabSz="9143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6" algn="l" defTabSz="9143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92" algn="l" defTabSz="9143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91" algn="l" defTabSz="9143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89" algn="l" defTabSz="9143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88" algn="l" defTabSz="9143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84" algn="l" defTabSz="9143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11BEF-63C9-4473-8A78-5C9A032F975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3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078" y="1006532"/>
            <a:ext cx="4896882" cy="694519"/>
          </a:xfrm>
          <a:prstGeom prst="rect">
            <a:avLst/>
          </a:prstGeom>
        </p:spPr>
        <p:txBody>
          <a:bodyPr lIns="51435" tIns="25718" rIns="51435" bIns="2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160" y="1836050"/>
            <a:ext cx="4032727" cy="828022"/>
          </a:xfrm>
          <a:prstGeom prst="rect">
            <a:avLst/>
          </a:prstGeom>
        </p:spPr>
        <p:txBody>
          <a:bodyPr lIns="51435" tIns="25718" rIns="51435" bIns="2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8356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129758"/>
            <a:ext cx="5184934" cy="540015"/>
          </a:xfrm>
          <a:prstGeom prst="rect">
            <a:avLst/>
          </a:prstGeom>
        </p:spPr>
        <p:txBody>
          <a:bodyPr lIns="51435" tIns="25718" rIns="51435" bIns="2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052" y="756021"/>
            <a:ext cx="5184934" cy="2138308"/>
          </a:xfrm>
          <a:prstGeom prst="rect">
            <a:avLst/>
          </a:prstGeom>
        </p:spPr>
        <p:txBody>
          <a:bodyPr vert="eaVert" lIns="51435" tIns="25718" rIns="51435" bIns="257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8356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76752" y="129754"/>
            <a:ext cx="1296234" cy="2764575"/>
          </a:xfrm>
          <a:prstGeom prst="rect">
            <a:avLst/>
          </a:prstGeom>
        </p:spPr>
        <p:txBody>
          <a:bodyPr vert="eaVert" lIns="51435" tIns="25718" rIns="51435" bIns="2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056" y="129754"/>
            <a:ext cx="3792683" cy="2764575"/>
          </a:xfrm>
          <a:prstGeom prst="rect">
            <a:avLst/>
          </a:prstGeom>
        </p:spPr>
        <p:txBody>
          <a:bodyPr vert="eaVert" lIns="51435" tIns="25718" rIns="51435" bIns="257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8356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129758"/>
            <a:ext cx="5184934" cy="540015"/>
          </a:xfrm>
          <a:prstGeom prst="rect">
            <a:avLst/>
          </a:prstGeom>
        </p:spPr>
        <p:txBody>
          <a:bodyPr lIns="51435" tIns="25718" rIns="51435" bIns="2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052" y="756021"/>
            <a:ext cx="5184934" cy="2138308"/>
          </a:xfrm>
          <a:prstGeom prst="rect">
            <a:avLst/>
          </a:prstGeom>
        </p:spPr>
        <p:txBody>
          <a:bodyPr lIns="51435" tIns="25718" rIns="51435" bIns="257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8356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082" y="2082061"/>
            <a:ext cx="4896882" cy="643517"/>
          </a:xfrm>
          <a:prstGeom prst="rect">
            <a:avLst/>
          </a:prstGeom>
        </p:spPr>
        <p:txBody>
          <a:bodyPr lIns="51435" tIns="25718" rIns="51435" bIns="25718"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082" y="1373288"/>
            <a:ext cx="4896882" cy="708769"/>
          </a:xfrm>
          <a:prstGeom prst="rect">
            <a:avLst/>
          </a:prstGeom>
        </p:spPr>
        <p:txBody>
          <a:bodyPr lIns="51435" tIns="25718" rIns="51435" bIns="25718"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6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8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304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021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3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8356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129758"/>
            <a:ext cx="5184934" cy="540015"/>
          </a:xfrm>
          <a:prstGeom prst="rect">
            <a:avLst/>
          </a:prstGeom>
        </p:spPr>
        <p:txBody>
          <a:bodyPr lIns="51435" tIns="25718" rIns="51435" bIns="2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052" y="756021"/>
            <a:ext cx="2544458" cy="2138308"/>
          </a:xfrm>
          <a:prstGeom prst="rect">
            <a:avLst/>
          </a:prstGeom>
        </p:spPr>
        <p:txBody>
          <a:bodyPr lIns="51435" tIns="25718" rIns="51435" bIns="25718"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529" y="756021"/>
            <a:ext cx="2544458" cy="2138308"/>
          </a:xfrm>
          <a:prstGeom prst="rect">
            <a:avLst/>
          </a:prstGeom>
        </p:spPr>
        <p:txBody>
          <a:bodyPr lIns="51435" tIns="25718" rIns="51435" bIns="25718"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8356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129758"/>
            <a:ext cx="5184934" cy="540015"/>
          </a:xfrm>
          <a:prstGeom prst="rect">
            <a:avLst/>
          </a:prstGeom>
        </p:spPr>
        <p:txBody>
          <a:bodyPr lIns="51435" tIns="25718" rIns="51435" bIns="25718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054" y="725270"/>
            <a:ext cx="2545459" cy="302258"/>
          </a:xfrm>
          <a:prstGeom prst="rect">
            <a:avLst/>
          </a:prstGeom>
        </p:spPr>
        <p:txBody>
          <a:bodyPr lIns="51435" tIns="25718" rIns="51435" bIns="25718"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1" indent="0">
              <a:buNone/>
              <a:defRPr sz="900" b="1"/>
            </a:lvl4pPr>
            <a:lvl5pPr marL="1028696" indent="0">
              <a:buNone/>
              <a:defRPr sz="900" b="1"/>
            </a:lvl5pPr>
            <a:lvl6pPr marL="1285870" indent="0">
              <a:buNone/>
              <a:defRPr sz="900" b="1"/>
            </a:lvl6pPr>
            <a:lvl7pPr marL="1543043" indent="0">
              <a:buNone/>
              <a:defRPr sz="900" b="1"/>
            </a:lvl7pPr>
            <a:lvl8pPr marL="1800217" indent="0">
              <a:buNone/>
              <a:defRPr sz="900" b="1"/>
            </a:lvl8pPr>
            <a:lvl9pPr marL="2057392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054" y="1027528"/>
            <a:ext cx="2545459" cy="1866801"/>
          </a:xfrm>
          <a:prstGeom prst="rect">
            <a:avLst/>
          </a:prstGeom>
        </p:spPr>
        <p:txBody>
          <a:bodyPr lIns="51435" tIns="25718" rIns="51435" bIns="25718"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6532" y="725270"/>
            <a:ext cx="2546459" cy="302258"/>
          </a:xfrm>
          <a:prstGeom prst="rect">
            <a:avLst/>
          </a:prstGeom>
        </p:spPr>
        <p:txBody>
          <a:bodyPr lIns="51435" tIns="25718" rIns="51435" bIns="25718"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1" indent="0">
              <a:buNone/>
              <a:defRPr sz="900" b="1"/>
            </a:lvl4pPr>
            <a:lvl5pPr marL="1028696" indent="0">
              <a:buNone/>
              <a:defRPr sz="900" b="1"/>
            </a:lvl5pPr>
            <a:lvl6pPr marL="1285870" indent="0">
              <a:buNone/>
              <a:defRPr sz="900" b="1"/>
            </a:lvl6pPr>
            <a:lvl7pPr marL="1543043" indent="0">
              <a:buNone/>
              <a:defRPr sz="900" b="1"/>
            </a:lvl7pPr>
            <a:lvl8pPr marL="1800217" indent="0">
              <a:buNone/>
              <a:defRPr sz="900" b="1"/>
            </a:lvl8pPr>
            <a:lvl9pPr marL="2057392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6532" y="1027528"/>
            <a:ext cx="2546459" cy="1866801"/>
          </a:xfrm>
          <a:prstGeom prst="rect">
            <a:avLst/>
          </a:prstGeom>
        </p:spPr>
        <p:txBody>
          <a:bodyPr lIns="51435" tIns="25718" rIns="51435" bIns="25718"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968356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129758"/>
            <a:ext cx="5184934" cy="540015"/>
          </a:xfrm>
          <a:prstGeom prst="rect">
            <a:avLst/>
          </a:prstGeom>
        </p:spPr>
        <p:txBody>
          <a:bodyPr lIns="51435" tIns="25718" rIns="51435" bIns="2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68356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 userDrawn="1"/>
        </p:nvSpPr>
        <p:spPr>
          <a:xfrm>
            <a:off x="432248" y="323900"/>
            <a:ext cx="4896544" cy="2491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129003"/>
            <a:ext cx="1895342" cy="549015"/>
          </a:xfrm>
          <a:prstGeom prst="rect">
            <a:avLst/>
          </a:prstGeom>
        </p:spPr>
        <p:txBody>
          <a:bodyPr lIns="51435" tIns="25718" rIns="51435" bIns="25718"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2406" y="129004"/>
            <a:ext cx="3220580" cy="2765325"/>
          </a:xfrm>
          <a:prstGeom prst="rect">
            <a:avLst/>
          </a:prstGeom>
        </p:spPr>
        <p:txBody>
          <a:bodyPr lIns="51435" tIns="25718" rIns="51435" bIns="25718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052" y="678019"/>
            <a:ext cx="1895342" cy="2216310"/>
          </a:xfrm>
          <a:prstGeom prst="rect">
            <a:avLst/>
          </a:prstGeom>
        </p:spPr>
        <p:txBody>
          <a:bodyPr lIns="51435" tIns="25718" rIns="51435" bIns="25718"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1" indent="0">
              <a:buNone/>
              <a:defRPr sz="500"/>
            </a:lvl4pPr>
            <a:lvl5pPr marL="1028696" indent="0">
              <a:buNone/>
              <a:defRPr sz="500"/>
            </a:lvl5pPr>
            <a:lvl6pPr marL="1285870" indent="0">
              <a:buNone/>
              <a:defRPr sz="500"/>
            </a:lvl6pPr>
            <a:lvl7pPr marL="1543043" indent="0">
              <a:buNone/>
              <a:defRPr sz="500"/>
            </a:lvl7pPr>
            <a:lvl8pPr marL="1800217" indent="0">
              <a:buNone/>
              <a:defRPr sz="500"/>
            </a:lvl8pPr>
            <a:lvl9pPr marL="2057392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8356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204" y="2268061"/>
            <a:ext cx="3456623" cy="267758"/>
          </a:xfrm>
          <a:prstGeom prst="rect">
            <a:avLst/>
          </a:prstGeom>
        </p:spPr>
        <p:txBody>
          <a:bodyPr lIns="51435" tIns="25718" rIns="51435" bIns="25718"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29204" y="289508"/>
            <a:ext cx="3456623" cy="1944053"/>
          </a:xfrm>
          <a:prstGeom prst="rect">
            <a:avLst/>
          </a:prstGeom>
        </p:spPr>
        <p:txBody>
          <a:bodyPr lIns="51435" tIns="25718" rIns="51435" bIns="25718"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1" indent="0">
              <a:buNone/>
              <a:defRPr sz="1100"/>
            </a:lvl4pPr>
            <a:lvl5pPr marL="1028696" indent="0">
              <a:buNone/>
              <a:defRPr sz="1100"/>
            </a:lvl5pPr>
            <a:lvl6pPr marL="1285870" indent="0">
              <a:buNone/>
              <a:defRPr sz="1100"/>
            </a:lvl6pPr>
            <a:lvl7pPr marL="1543043" indent="0">
              <a:buNone/>
              <a:defRPr sz="1100"/>
            </a:lvl7pPr>
            <a:lvl8pPr marL="1800217" indent="0">
              <a:buNone/>
              <a:defRPr sz="1100"/>
            </a:lvl8pPr>
            <a:lvl9pPr marL="2057392" indent="0">
              <a:buNone/>
              <a:defRPr sz="1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9204" y="2535819"/>
            <a:ext cx="3456623" cy="380260"/>
          </a:xfrm>
          <a:prstGeom prst="rect">
            <a:avLst/>
          </a:prstGeom>
        </p:spPr>
        <p:txBody>
          <a:bodyPr lIns="51435" tIns="25718" rIns="51435" bIns="25718"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1" indent="0">
              <a:buNone/>
              <a:defRPr sz="500"/>
            </a:lvl4pPr>
            <a:lvl5pPr marL="1028696" indent="0">
              <a:buNone/>
              <a:defRPr sz="500"/>
            </a:lvl5pPr>
            <a:lvl6pPr marL="1285870" indent="0">
              <a:buNone/>
              <a:defRPr sz="500"/>
            </a:lvl6pPr>
            <a:lvl7pPr marL="1543043" indent="0">
              <a:buNone/>
              <a:defRPr sz="500"/>
            </a:lvl7pPr>
            <a:lvl8pPr marL="1800217" indent="0">
              <a:buNone/>
              <a:defRPr sz="500"/>
            </a:lvl8pPr>
            <a:lvl9pPr marL="2057392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8356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67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 userDrawn="1"/>
        </p:nvSpPr>
        <p:spPr>
          <a:xfrm>
            <a:off x="1" y="0"/>
            <a:ext cx="5761039" cy="3240088"/>
          </a:xfrm>
          <a:prstGeom prst="frame">
            <a:avLst>
              <a:gd name="adj1" fmla="val 198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defTabSz="51435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5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09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4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5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1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05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0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1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96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43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17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92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mg0.liveinternet.ru/images/attach/c/11/114/797/114797478_large_ROSINKA__5_.png" TargetMode="External"/><Relationship Id="rId13" Type="http://schemas.openxmlformats.org/officeDocument/2006/relationships/hyperlink" Target="https://bumper-stickers.ru/40222-thickbox_default/martyshka.jpg" TargetMode="External"/><Relationship Id="rId18" Type="http://schemas.openxmlformats.org/officeDocument/2006/relationships/hyperlink" Target="http://www.clipso-descor.ru/www/templates/clipso/images/fot/det/det30.jpg" TargetMode="External"/><Relationship Id="rId3" Type="http://schemas.openxmlformats.org/officeDocument/2006/relationships/hyperlink" Target="https://image.freepik.com/free-vector/no-translate-detected_42886-109.jpg" TargetMode="External"/><Relationship Id="rId21" Type="http://schemas.openxmlformats.org/officeDocument/2006/relationships/image" Target="../media/image27.png"/><Relationship Id="rId7" Type="http://schemas.openxmlformats.org/officeDocument/2006/relationships/hyperlink" Target="https://ds05.infourok.ru/uploads/ex/04da/000129d1-1e37e1f4/hello_html_m781c12a3.png" TargetMode="External"/><Relationship Id="rId12" Type="http://schemas.openxmlformats.org/officeDocument/2006/relationships/hyperlink" Target="http://clipartist.net/RSS/openclipart.org/2012/March/SVG/Linux/penguin_linux-1979px.png" TargetMode="External"/><Relationship Id="rId17" Type="http://schemas.openxmlformats.org/officeDocument/2006/relationships/hyperlink" Target="https://img0.liveinternet.ru/images/attach/c/4/79/777/79777724_large_Malchik.png" TargetMode="External"/><Relationship Id="rId2" Type="http://schemas.openxmlformats.org/officeDocument/2006/relationships/image" Target="../media/image15.png"/><Relationship Id="rId16" Type="http://schemas.openxmlformats.org/officeDocument/2006/relationships/hyperlink" Target="https://prikolnye-kartinki.ru/img/picture/Oct/27/91cdc19b35ff5ffa7a9f798ea2f7fc49/6.jpg" TargetMode="External"/><Relationship Id="rId20" Type="http://schemas.openxmlformats.org/officeDocument/2006/relationships/hyperlink" Target="https://img-fotki.yandex.ru/get/53145/200418627.1d4/0_1a00c9_b1040e38_orig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mg1.liveinternet.ru/images/attach/c/2/69/176/69176907_1294913559_12.png" TargetMode="External"/><Relationship Id="rId11" Type="http://schemas.openxmlformats.org/officeDocument/2006/relationships/hyperlink" Target="http://laoblogger.com/images/cute-flamingos-clipart-6.jpg" TargetMode="External"/><Relationship Id="rId5" Type="http://schemas.openxmlformats.org/officeDocument/2006/relationships/hyperlink" Target="http://www.playcast.ru/uploads/2017/09/06/23370183.png" TargetMode="External"/><Relationship Id="rId15" Type="http://schemas.openxmlformats.org/officeDocument/2006/relationships/hyperlink" Target="http://zoozel.ru/gallery/images/1939013_risunok-multyashnoi-zmei.jpg" TargetMode="External"/><Relationship Id="rId10" Type="http://schemas.openxmlformats.org/officeDocument/2006/relationships/hyperlink" Target="https://image.freepik.com/free-vector/no-translate-detected_33070-3111.jpg" TargetMode="External"/><Relationship Id="rId19" Type="http://schemas.openxmlformats.org/officeDocument/2006/relationships/hyperlink" Target="https://kak2z.ru/my_img/img/2016/07/20/78d91.png" TargetMode="External"/><Relationship Id="rId4" Type="http://schemas.openxmlformats.org/officeDocument/2006/relationships/hyperlink" Target="https://image.freepik.com/free-vector/no-translate-detected_45843-62.jpg" TargetMode="External"/><Relationship Id="rId9" Type="http://schemas.openxmlformats.org/officeDocument/2006/relationships/hyperlink" Target="http://syromono.info/images/camels-clipart-cute-14.png" TargetMode="External"/><Relationship Id="rId14" Type="http://schemas.openxmlformats.org/officeDocument/2006/relationships/hyperlink" Target="https://www.artunlimitedusa.com/wp-content/uploads/2015/03/Cute-Panda-With-Bamboo.png" TargetMode="External"/><Relationship Id="rId22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0336" y="251893"/>
            <a:ext cx="4968552" cy="27363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287" y="325645"/>
            <a:ext cx="432048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Georgia" pitchFamily="18" charset="0"/>
              </a:rPr>
              <a:t>Загадки в стихах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8351" y="971972"/>
            <a:ext cx="3024336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В зоопарке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51" y="1476028"/>
            <a:ext cx="2965268" cy="15920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0" t="9982" r="29351"/>
          <a:stretch/>
        </p:blipFill>
        <p:spPr>
          <a:xfrm>
            <a:off x="71846" y="1620044"/>
            <a:ext cx="720442" cy="16514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4" t="6648" r="30115"/>
          <a:stretch/>
        </p:blipFill>
        <p:spPr>
          <a:xfrm flipH="1">
            <a:off x="5003071" y="1728183"/>
            <a:ext cx="757965" cy="1603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1" y="2567342"/>
            <a:ext cx="1279034" cy="4208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789" y="2559046"/>
            <a:ext cx="1356995" cy="429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831">
            <a:off x="3847754" y="1417061"/>
            <a:ext cx="597702" cy="1015756"/>
          </a:xfrm>
          <a:prstGeom prst="rect">
            <a:avLst/>
          </a:prstGeom>
        </p:spPr>
      </p:pic>
      <p:sp>
        <p:nvSpPr>
          <p:cNvPr id="3" name="Управляющая кнопка: сведения 2">
            <a:hlinkClick r:id="" action="ppaction://hlinkshowjump?jump=lastslide" highlightClick="1"/>
          </p:cNvPr>
          <p:cNvSpPr/>
          <p:nvPr/>
        </p:nvSpPr>
        <p:spPr>
          <a:xfrm>
            <a:off x="5328791" y="179884"/>
            <a:ext cx="216024" cy="216024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44215" y="140768"/>
            <a:ext cx="5400600" cy="2919436"/>
          </a:xfrm>
          <a:prstGeom prst="snip2DiagRect">
            <a:avLst>
              <a:gd name="adj1" fmla="val 0"/>
              <a:gd name="adj2" fmla="val 2718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32247" y="1644915"/>
            <a:ext cx="1584176" cy="3351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7607" tIns="28804" rIns="57607" bIns="28804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1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Обезьяна</a:t>
            </a:r>
            <a:endParaRPr lang="ru-RU" sz="1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23" y="1159493"/>
            <a:ext cx="1944216" cy="2080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112966" y="1892501"/>
            <a:ext cx="648072" cy="130971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" y="2019547"/>
            <a:ext cx="509907" cy="12221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215" y="197204"/>
            <a:ext cx="3741985" cy="1350832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Зрителей будто нарочно смешит: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Съесть ли банан, всё никак не решит.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Прыгала с ним она, рожицы строила,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Главный  сюрприз наконец приготовила: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Длинным хвостом уцепилась за ветку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И угостила бананом соседку.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015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44215" y="140768"/>
            <a:ext cx="5400600" cy="2919436"/>
          </a:xfrm>
          <a:prstGeom prst="snip2DiagRect">
            <a:avLst>
              <a:gd name="adj1" fmla="val 0"/>
              <a:gd name="adj2" fmla="val 2718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0926" y="1572907"/>
            <a:ext cx="1083449" cy="3351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7607" tIns="28804" rIns="57607" bIns="28804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1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Панда</a:t>
            </a:r>
            <a:endParaRPr lang="ru-RU" sz="1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99" y="960619"/>
            <a:ext cx="208823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112966" y="1892501"/>
            <a:ext cx="648072" cy="130971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" y="2019547"/>
            <a:ext cx="509907" cy="12221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216" y="197204"/>
            <a:ext cx="2886368" cy="1350832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На медведя чуть похожа,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Есть с енотом сходство тоже.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У неё обед сейчас,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Ей, должно быть, не до нас.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Ведь еда всегда главней,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А бамбук всего вкусней.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075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44215" y="140768"/>
            <a:ext cx="5400600" cy="2919436"/>
          </a:xfrm>
          <a:prstGeom prst="snip2DiagRect">
            <a:avLst>
              <a:gd name="adj1" fmla="val 0"/>
              <a:gd name="adj2" fmla="val 2718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0926" y="1572907"/>
            <a:ext cx="1083449" cy="3351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7607" tIns="28804" rIns="57607" bIns="28804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1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Удав</a:t>
            </a:r>
            <a:endParaRPr lang="ru-RU" sz="1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6343" y="719412"/>
            <a:ext cx="3528392" cy="2547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112966" y="1892501"/>
            <a:ext cx="648072" cy="130971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" y="2019547"/>
            <a:ext cx="509907" cy="12221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215" y="251892"/>
            <a:ext cx="3024335" cy="1166166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Забыл, наверно, как охотиться,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Душить и красться не приходиться.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Лежит  спокоен и ленив.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А как узор его красив!</a:t>
            </a:r>
          </a:p>
          <a:p>
            <a:r>
              <a:rPr lang="ru-RU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80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44215" y="140768"/>
            <a:ext cx="5400600" cy="2919436"/>
          </a:xfrm>
          <a:prstGeom prst="snip2DiagRect">
            <a:avLst>
              <a:gd name="adj1" fmla="val 0"/>
              <a:gd name="adj2" fmla="val 2718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934" y="1644915"/>
            <a:ext cx="1083449" cy="3351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7607" tIns="28804" rIns="57607" bIns="28804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1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Слон</a:t>
            </a:r>
            <a:endParaRPr lang="ru-RU" sz="1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15" y="906905"/>
            <a:ext cx="2225281" cy="2225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112966" y="1892501"/>
            <a:ext cx="648072" cy="130971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" y="2019547"/>
            <a:ext cx="509907" cy="12221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215" y="251892"/>
            <a:ext cx="3024335" cy="1166166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Хобот-как рука и нос…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Он бревно им перенёс.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Душ принять, воды напиться-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Тоже хобот пригодится, 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И трубить умеет он.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Кто хозяин его?...</a:t>
            </a:r>
          </a:p>
        </p:txBody>
      </p:sp>
    </p:spTree>
    <p:extLst>
      <p:ext uri="{BB962C8B-B14F-4D97-AF65-F5344CB8AC3E}">
        <p14:creationId xmlns:p14="http://schemas.microsoft.com/office/powerpoint/2010/main" val="8146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44215" y="140768"/>
            <a:ext cx="5400600" cy="2919436"/>
          </a:xfrm>
          <a:prstGeom prst="snip2DiagRect">
            <a:avLst>
              <a:gd name="adj1" fmla="val 0"/>
              <a:gd name="adj2" fmla="val 2718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934" y="1644915"/>
            <a:ext cx="1083449" cy="3351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7607" tIns="28804" rIns="57607" bIns="28804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1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Зебра</a:t>
            </a:r>
            <a:endParaRPr lang="ru-RU" sz="1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71" y="869829"/>
            <a:ext cx="2304256" cy="216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112966" y="1892501"/>
            <a:ext cx="648072" cy="130971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" y="2019547"/>
            <a:ext cx="509907" cy="12221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215" y="251892"/>
            <a:ext cx="3024335" cy="1166166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В зоопарке на лужайке, 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Кто пасется? Угадай-ка.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Полосатая лошадка?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Нет, неверная догадка.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Хоть они похожи очень,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Но такой ответ неточен.</a:t>
            </a:r>
          </a:p>
        </p:txBody>
      </p:sp>
    </p:spTree>
    <p:extLst>
      <p:ext uri="{BB962C8B-B14F-4D97-AF65-F5344CB8AC3E}">
        <p14:creationId xmlns:p14="http://schemas.microsoft.com/office/powerpoint/2010/main" val="171555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44215" y="140768"/>
            <a:ext cx="5400600" cy="2919436"/>
          </a:xfrm>
          <a:prstGeom prst="snip2DiagRect">
            <a:avLst>
              <a:gd name="adj1" fmla="val 0"/>
              <a:gd name="adj2" fmla="val 2718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28918" y="1476028"/>
            <a:ext cx="1083449" cy="3351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7607" tIns="28804" rIns="57607" bIns="28804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1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Жираф</a:t>
            </a:r>
            <a:endParaRPr lang="ru-RU" sz="1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66" y="490690"/>
            <a:ext cx="1529007" cy="2569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112966" y="1892501"/>
            <a:ext cx="648072" cy="130971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" y="2019547"/>
            <a:ext cx="509907" cy="12221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215" y="251892"/>
            <a:ext cx="3024335" cy="981500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200" b="1" i="1" dirty="0" smtClean="0">
                <a:solidFill>
                  <a:srgbClr val="002060"/>
                </a:solidFill>
                <a:latin typeface="Georgia" pitchFamily="18" charset="0"/>
              </a:rPr>
              <a:t>Длинные ноги и длинная шея.</a:t>
            </a:r>
          </a:p>
          <a:p>
            <a:r>
              <a:rPr lang="ru-RU" sz="1200" b="1" i="1" dirty="0" smtClean="0">
                <a:solidFill>
                  <a:srgbClr val="002060"/>
                </a:solidFill>
                <a:latin typeface="Georgia" pitchFamily="18" charset="0"/>
              </a:rPr>
              <a:t>Ни у кого не бывает длиннее.</a:t>
            </a:r>
          </a:p>
          <a:p>
            <a:r>
              <a:rPr lang="ru-RU" sz="1200" b="1" i="1" dirty="0" smtClean="0">
                <a:solidFill>
                  <a:srgbClr val="002060"/>
                </a:solidFill>
                <a:latin typeface="Georgia" pitchFamily="18" charset="0"/>
              </a:rPr>
              <a:t>Если на задние ноги он встанет, </a:t>
            </a:r>
          </a:p>
          <a:p>
            <a:r>
              <a:rPr lang="ru-RU" sz="1200" b="1" i="1" dirty="0" smtClean="0">
                <a:solidFill>
                  <a:srgbClr val="002060"/>
                </a:solidFill>
                <a:latin typeface="Georgia" pitchFamily="18" charset="0"/>
              </a:rPr>
              <a:t>Кажется, рожками небо достанет.</a:t>
            </a: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Управляющая кнопка: возврат 7">
            <a:hlinkClick r:id="rId6" action="ppaction://hlinksldjump" highlightClick="1"/>
          </p:cNvPr>
          <p:cNvSpPr/>
          <p:nvPr/>
        </p:nvSpPr>
        <p:spPr>
          <a:xfrm>
            <a:off x="5329089" y="251892"/>
            <a:ext cx="215825" cy="238798"/>
          </a:xfrm>
          <a:prstGeom prst="actionButtonReturn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4896743" y="251892"/>
            <a:ext cx="288032" cy="23879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24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44215" y="140768"/>
            <a:ext cx="5400600" cy="2919436"/>
          </a:xfrm>
          <a:prstGeom prst="snip2DiagRect">
            <a:avLst>
              <a:gd name="adj1" fmla="val 0"/>
              <a:gd name="adj2" fmla="val 2718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" y="1557525"/>
            <a:ext cx="702671" cy="16841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68352" y="179884"/>
            <a:ext cx="3024335" cy="242837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spc="50" dirty="0">
                <a:ln w="11430"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Интернет ресурсы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0359" y="467916"/>
            <a:ext cx="2376264" cy="25853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 algn="ctr"/>
            <a:r>
              <a:rPr lang="ru-RU" sz="900" b="1" i="1" u="sng" dirty="0" smtClean="0">
                <a:latin typeface="Georgia" pitchFamily="18" charset="0"/>
                <a:hlinkClick r:id="rId3"/>
              </a:rPr>
              <a:t>Тигр</a:t>
            </a:r>
            <a:endParaRPr lang="ru-RU" sz="900" b="1" i="1" u="sng" dirty="0" smtClean="0">
              <a:latin typeface="Georgia" pitchFamily="18" charset="0"/>
            </a:endParaRPr>
          </a:p>
          <a:p>
            <a:pPr lvl="0" algn="ctr"/>
            <a:r>
              <a:rPr lang="ru-RU" sz="900" b="1" i="1" u="sng" dirty="0" smtClean="0">
                <a:latin typeface="Georgia" pitchFamily="18" charset="0"/>
                <a:hlinkClick r:id="rId4"/>
              </a:rPr>
              <a:t>Жираф</a:t>
            </a:r>
            <a:endParaRPr lang="ru-RU" sz="900" b="1" i="1" u="sng" dirty="0" smtClean="0">
              <a:latin typeface="Georgia" pitchFamily="18" charset="0"/>
            </a:endParaRPr>
          </a:p>
          <a:p>
            <a:pPr lvl="0" algn="ctr"/>
            <a:r>
              <a:rPr lang="ru-RU" sz="900" b="1" i="1" u="sng" dirty="0" smtClean="0">
                <a:latin typeface="Georgia" pitchFamily="18" charset="0"/>
                <a:hlinkClick r:id="rId5"/>
              </a:rPr>
              <a:t>Слон</a:t>
            </a:r>
            <a:endParaRPr lang="ru-RU" sz="900" b="1" i="1" u="sng" dirty="0" smtClean="0">
              <a:latin typeface="Georgia" pitchFamily="18" charset="0"/>
            </a:endParaRPr>
          </a:p>
          <a:p>
            <a:pPr lvl="0" algn="ctr"/>
            <a:r>
              <a:rPr lang="ru-RU" sz="900" b="1" i="1" u="sng" dirty="0" smtClean="0">
                <a:latin typeface="Georgia" pitchFamily="18" charset="0"/>
                <a:hlinkClick r:id="rId6"/>
              </a:rPr>
              <a:t>Носорог</a:t>
            </a:r>
            <a:endParaRPr lang="ru-RU" sz="900" b="1" i="1" u="sng" dirty="0" smtClean="0">
              <a:latin typeface="Georgia" pitchFamily="18" charset="0"/>
            </a:endParaRPr>
          </a:p>
          <a:p>
            <a:pPr lvl="0" algn="ctr"/>
            <a:r>
              <a:rPr lang="ru-RU" sz="900" b="1" i="1" u="sng" dirty="0" smtClean="0">
                <a:latin typeface="Georgia" pitchFamily="18" charset="0"/>
                <a:hlinkClick r:id="rId7"/>
              </a:rPr>
              <a:t>Кенгуру</a:t>
            </a:r>
            <a:endParaRPr lang="ru-RU" sz="900" b="1" i="1" u="sng" dirty="0" smtClean="0">
              <a:latin typeface="Georgia" pitchFamily="18" charset="0"/>
            </a:endParaRPr>
          </a:p>
          <a:p>
            <a:pPr lvl="0" algn="ctr"/>
            <a:r>
              <a:rPr lang="ru-RU" sz="900" b="1" i="1" u="sng" dirty="0" smtClean="0">
                <a:latin typeface="Georgia" pitchFamily="18" charset="0"/>
                <a:hlinkClick r:id="rId8"/>
              </a:rPr>
              <a:t>Зебра</a:t>
            </a:r>
            <a:endParaRPr lang="ru-RU" sz="900" b="1" i="1" u="sng" dirty="0" smtClean="0">
              <a:latin typeface="Georgia" pitchFamily="18" charset="0"/>
            </a:endParaRPr>
          </a:p>
          <a:p>
            <a:pPr lvl="0" algn="ctr"/>
            <a:r>
              <a:rPr lang="ru-RU" sz="900" b="1" i="1" u="sng" dirty="0" smtClean="0">
                <a:latin typeface="Georgia" pitchFamily="18" charset="0"/>
                <a:hlinkClick r:id="rId9"/>
              </a:rPr>
              <a:t>Верблюд</a:t>
            </a:r>
            <a:endParaRPr lang="ru-RU" sz="900" b="1" i="1" u="sng" dirty="0" smtClean="0">
              <a:latin typeface="Georgia" pitchFamily="18" charset="0"/>
            </a:endParaRPr>
          </a:p>
          <a:p>
            <a:pPr lvl="0" algn="ctr"/>
            <a:r>
              <a:rPr lang="ru-RU" sz="900" b="1" i="1" u="sng" dirty="0" smtClean="0">
                <a:latin typeface="Georgia" pitchFamily="18" charset="0"/>
                <a:hlinkClick r:id="rId10"/>
              </a:rPr>
              <a:t>Крокодил</a:t>
            </a:r>
            <a:endParaRPr lang="ru-RU" sz="900" b="1" i="1" u="sng" dirty="0" smtClean="0">
              <a:latin typeface="Georgia" pitchFamily="18" charset="0"/>
            </a:endParaRPr>
          </a:p>
          <a:p>
            <a:pPr lvl="0" algn="ctr"/>
            <a:r>
              <a:rPr lang="ru-RU" sz="900" b="1" i="1" u="sng" dirty="0" smtClean="0">
                <a:latin typeface="Georgia" pitchFamily="18" charset="0"/>
                <a:hlinkClick r:id="rId11"/>
              </a:rPr>
              <a:t>Фламинго</a:t>
            </a:r>
            <a:endParaRPr lang="ru-RU" sz="900" b="1" i="1" u="sng" dirty="0" smtClean="0">
              <a:latin typeface="Georgia" pitchFamily="18" charset="0"/>
            </a:endParaRPr>
          </a:p>
          <a:p>
            <a:pPr lvl="0" algn="ctr"/>
            <a:r>
              <a:rPr lang="ru-RU" sz="900" b="1" i="1" u="sng" dirty="0" smtClean="0">
                <a:latin typeface="Georgia" pitchFamily="18" charset="0"/>
                <a:hlinkClick r:id="rId12"/>
              </a:rPr>
              <a:t>Пингвин</a:t>
            </a:r>
            <a:endParaRPr lang="ru-RU" sz="900" b="1" i="1" u="sng" dirty="0" smtClean="0">
              <a:latin typeface="Georgia" pitchFamily="18" charset="0"/>
            </a:endParaRPr>
          </a:p>
          <a:p>
            <a:pPr lvl="0" algn="ctr"/>
            <a:r>
              <a:rPr lang="ru-RU" sz="900" b="1" i="1" u="sng" dirty="0" smtClean="0">
                <a:latin typeface="Georgia" pitchFamily="18" charset="0"/>
                <a:hlinkClick r:id="rId13"/>
              </a:rPr>
              <a:t>Обезьяна</a:t>
            </a:r>
            <a:endParaRPr lang="ru-RU" sz="900" b="1" i="1" u="sng" dirty="0" smtClean="0">
              <a:latin typeface="Georgia" pitchFamily="18" charset="0"/>
            </a:endParaRPr>
          </a:p>
          <a:p>
            <a:pPr lvl="0" algn="ctr"/>
            <a:r>
              <a:rPr lang="ru-RU" sz="900" b="1" i="1" u="sng" dirty="0" smtClean="0">
                <a:latin typeface="Georgia" pitchFamily="18" charset="0"/>
                <a:hlinkClick r:id="rId14"/>
              </a:rPr>
              <a:t>Панда</a:t>
            </a:r>
            <a:endParaRPr lang="ru-RU" sz="900" b="1" i="1" u="sng" dirty="0" smtClean="0">
              <a:latin typeface="Georgia" pitchFamily="18" charset="0"/>
            </a:endParaRPr>
          </a:p>
          <a:p>
            <a:pPr lvl="0" algn="ctr"/>
            <a:r>
              <a:rPr lang="ru-RU" sz="900" b="1" i="1" u="sng" dirty="0" smtClean="0">
                <a:latin typeface="Georgia" pitchFamily="18" charset="0"/>
                <a:hlinkClick r:id="rId15"/>
              </a:rPr>
              <a:t>Удав</a:t>
            </a:r>
            <a:endParaRPr lang="ru-RU" sz="900" b="1" i="1" u="sng" dirty="0" smtClean="0">
              <a:latin typeface="Georgia" pitchFamily="18" charset="0"/>
            </a:endParaRPr>
          </a:p>
          <a:p>
            <a:pPr lvl="0" algn="ctr"/>
            <a:r>
              <a:rPr lang="ru-RU" sz="900" b="1" i="1" u="sng" dirty="0" smtClean="0">
                <a:latin typeface="Georgia" pitchFamily="18" charset="0"/>
                <a:hlinkClick r:id="rId16"/>
              </a:rPr>
              <a:t>Девочка</a:t>
            </a:r>
            <a:endParaRPr lang="ru-RU" sz="900" b="1" i="1" u="sng" dirty="0" smtClean="0">
              <a:latin typeface="Georgia" pitchFamily="18" charset="0"/>
            </a:endParaRPr>
          </a:p>
          <a:p>
            <a:pPr lvl="0" algn="ctr"/>
            <a:r>
              <a:rPr lang="ru-RU" sz="900" b="1" i="1" u="sng" dirty="0" smtClean="0">
                <a:latin typeface="Georgia" pitchFamily="18" charset="0"/>
                <a:hlinkClick r:id="rId17"/>
              </a:rPr>
              <a:t>Мальчик</a:t>
            </a:r>
            <a:endParaRPr lang="ru-RU" sz="900" b="1" i="1" u="sng" dirty="0" smtClean="0">
              <a:latin typeface="Georgia" pitchFamily="18" charset="0"/>
            </a:endParaRPr>
          </a:p>
          <a:p>
            <a:pPr lvl="0" algn="ctr"/>
            <a:r>
              <a:rPr lang="ru-RU" sz="900" b="1" i="1" u="sng" dirty="0" smtClean="0">
                <a:latin typeface="Georgia" pitchFamily="18" charset="0"/>
                <a:hlinkClick r:id="rId18"/>
              </a:rPr>
              <a:t>Животные зоопарка</a:t>
            </a:r>
            <a:endParaRPr lang="ru-RU" sz="900" b="1" i="1" u="sng" dirty="0" smtClean="0">
              <a:latin typeface="Georgia" pitchFamily="18" charset="0"/>
            </a:endParaRPr>
          </a:p>
          <a:p>
            <a:pPr lvl="0" algn="ctr"/>
            <a:r>
              <a:rPr lang="ru-RU" sz="900" b="1" i="1" u="sng" dirty="0" smtClean="0">
                <a:latin typeface="Georgia" pitchFamily="18" charset="0"/>
                <a:hlinkClick r:id="rId19"/>
              </a:rPr>
              <a:t>Пальмы</a:t>
            </a:r>
            <a:endParaRPr lang="ru-RU" sz="900" b="1" i="1" u="sng" dirty="0" smtClean="0">
              <a:latin typeface="Georgia" pitchFamily="18" charset="0"/>
            </a:endParaRPr>
          </a:p>
          <a:p>
            <a:pPr lvl="0" algn="ctr"/>
            <a:r>
              <a:rPr lang="ru-RU" sz="900" b="1" i="1" u="sng" dirty="0" smtClean="0">
                <a:latin typeface="Georgia" pitchFamily="18" charset="0"/>
                <a:hlinkClick r:id="rId20"/>
              </a:rPr>
              <a:t>Попугай</a:t>
            </a:r>
            <a:endParaRPr lang="ru-RU" sz="900" b="1" i="1" u="sng" dirty="0" smtClean="0"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8751" y="1573964"/>
            <a:ext cx="818246" cy="1653629"/>
          </a:xfrm>
          <a:prstGeom prst="rect">
            <a:avLst/>
          </a:prstGeom>
        </p:spPr>
      </p:pic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5256783" y="251892"/>
            <a:ext cx="216024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rId22" action="ppaction://hlinksldjump" highlightClick="1"/>
          </p:cNvPr>
          <p:cNvSpPr/>
          <p:nvPr/>
        </p:nvSpPr>
        <p:spPr>
          <a:xfrm>
            <a:off x="5446385" y="539924"/>
            <a:ext cx="215825" cy="238798"/>
          </a:xfrm>
          <a:prstGeom prst="actionButtonReturn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2246" y="293918"/>
            <a:ext cx="5008434" cy="25929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20279" y="395908"/>
            <a:ext cx="4320480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Дорогие, ребята!</a:t>
            </a:r>
          </a:p>
          <a:p>
            <a:pPr algn="ctr"/>
            <a:r>
              <a:rPr lang="ru-RU" sz="1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Если вы любите отгадывать загадки, тогда эти загадки, про диких животных, вам должны понравиться. Отгадывать их очень весело, потому что загадки написаны в стихах и к ним прилагаются интересные иллюстрации. Надеюсь, что вы весело проведёте своё время.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" y="1836067"/>
            <a:ext cx="588612" cy="1410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59" y="1725574"/>
            <a:ext cx="720279" cy="14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44215" y="140768"/>
            <a:ext cx="5400600" cy="2919436"/>
          </a:xfrm>
          <a:prstGeom prst="snip2DiagRect">
            <a:avLst>
              <a:gd name="adj1" fmla="val 0"/>
              <a:gd name="adj2" fmla="val 2718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16224" y="1476028"/>
            <a:ext cx="792088" cy="3351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7607" tIns="28804" rIns="57607" bIns="28804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1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Тигр</a:t>
            </a:r>
            <a:endParaRPr lang="ru-RU" sz="1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105183" y="1911052"/>
            <a:ext cx="655487" cy="132470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99" y="646787"/>
            <a:ext cx="266429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" y="2067457"/>
            <a:ext cx="492400" cy="11801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6016" y="251892"/>
            <a:ext cx="2837041" cy="796834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Полосатый его мех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Завораживает всех.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Этот зверь такой прекрасный!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Только хищник он опасный.</a:t>
            </a:r>
          </a:p>
        </p:txBody>
      </p:sp>
    </p:spTree>
    <p:extLst>
      <p:ext uri="{BB962C8B-B14F-4D97-AF65-F5344CB8AC3E}">
        <p14:creationId xmlns:p14="http://schemas.microsoft.com/office/powerpoint/2010/main" val="122658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44215" y="140768"/>
            <a:ext cx="5400600" cy="2919436"/>
          </a:xfrm>
          <a:prstGeom prst="snip2DiagRect">
            <a:avLst>
              <a:gd name="adj1" fmla="val 0"/>
              <a:gd name="adj2" fmla="val 2718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16223" y="1476028"/>
            <a:ext cx="1440159" cy="3351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7607" tIns="28804" rIns="57607" bIns="28804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1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Носорог</a:t>
            </a:r>
            <a:endParaRPr lang="ru-RU" sz="1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59" y="892385"/>
            <a:ext cx="3168352" cy="2167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040759" y="1892501"/>
            <a:ext cx="648072" cy="130971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" y="2019547"/>
            <a:ext cx="509907" cy="12221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215" y="251892"/>
            <a:ext cx="3024335" cy="981500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Большой и серый, толстокожий, 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Но он слона поменьше всё же.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Нос украшает острый рог.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Узнали? </a:t>
            </a:r>
            <a:r>
              <a:rPr lang="ru-RU" sz="1200" b="1" i="1" dirty="0" smtClean="0">
                <a:solidFill>
                  <a:srgbClr val="002060"/>
                </a:solidFill>
                <a:latin typeface="Georgia" pitchFamily="18" charset="0"/>
              </a:rPr>
              <a:t>Это…</a:t>
            </a:r>
            <a:endParaRPr lang="ru-RU" sz="1200" b="1" i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200" b="1" i="1" dirty="0">
                <a:latin typeface="Georgia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673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44215" y="140768"/>
            <a:ext cx="5400600" cy="2919436"/>
          </a:xfrm>
          <a:prstGeom prst="snip2DiagRect">
            <a:avLst>
              <a:gd name="adj1" fmla="val 0"/>
              <a:gd name="adj2" fmla="val 2718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16223" y="1476028"/>
            <a:ext cx="1584176" cy="3351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7607" tIns="28804" rIns="57607" bIns="28804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1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Кенгуру</a:t>
            </a:r>
            <a:endParaRPr lang="ru-RU" sz="1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07" y="438554"/>
            <a:ext cx="2880320" cy="2691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112966" y="1892501"/>
            <a:ext cx="648072" cy="130971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" y="2019547"/>
            <a:ext cx="509907" cy="12221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216" y="319154"/>
            <a:ext cx="2520280" cy="981500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На задних лапах скачет,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Кого-то в сумке прячет.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Когда стоит во весь свой рост,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То опирается на хвост.</a:t>
            </a:r>
          </a:p>
        </p:txBody>
      </p:sp>
    </p:spTree>
    <p:extLst>
      <p:ext uri="{BB962C8B-B14F-4D97-AF65-F5344CB8AC3E}">
        <p14:creationId xmlns:p14="http://schemas.microsoft.com/office/powerpoint/2010/main" val="23016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44215" y="140768"/>
            <a:ext cx="5400600" cy="2919436"/>
          </a:xfrm>
          <a:prstGeom prst="snip2DiagRect">
            <a:avLst>
              <a:gd name="adj1" fmla="val 0"/>
              <a:gd name="adj2" fmla="val 2718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16223" y="1476028"/>
            <a:ext cx="1296144" cy="3351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7607" tIns="28804" rIns="57607" bIns="28804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1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Верблюд</a:t>
            </a:r>
            <a:endParaRPr lang="ru-RU" sz="1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47" y="376600"/>
            <a:ext cx="266429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112966" y="1892501"/>
            <a:ext cx="648072" cy="130971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" y="2019547"/>
            <a:ext cx="509907" cy="12221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215" y="179884"/>
            <a:ext cx="3024335" cy="1350832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200" b="1" i="1" dirty="0" smtClean="0">
                <a:solidFill>
                  <a:srgbClr val="002060"/>
                </a:solidFill>
                <a:latin typeface="Georgia" pitchFamily="18" charset="0"/>
              </a:rPr>
              <a:t>Идёт </a:t>
            </a: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двугорбый великан,</a:t>
            </a:r>
          </a:p>
          <a:p>
            <a:r>
              <a:rPr lang="ru-RU" sz="1200" b="1" i="1" dirty="0" smtClean="0">
                <a:solidFill>
                  <a:srgbClr val="002060"/>
                </a:solidFill>
                <a:latin typeface="Georgia" pitchFamily="18" charset="0"/>
              </a:rPr>
              <a:t>Плывёт </a:t>
            </a: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с поклажей караван,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Но нет вокруг него воды, 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И не найти нигде еды…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Теперь, в вольере зоопарка,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Он помнит, как там было жарко!</a:t>
            </a:r>
          </a:p>
          <a:p>
            <a:r>
              <a:rPr lang="ru-RU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966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44215" y="140768"/>
            <a:ext cx="5400600" cy="2919436"/>
          </a:xfrm>
          <a:prstGeom prst="snip2DiagRect">
            <a:avLst>
              <a:gd name="adj1" fmla="val 0"/>
              <a:gd name="adj2" fmla="val 2718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16223" y="1476028"/>
            <a:ext cx="1548172" cy="3351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7607" tIns="28804" rIns="57607" bIns="28804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1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Крокодил</a:t>
            </a:r>
            <a:endParaRPr lang="ru-RU" sz="1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05" y="834975"/>
            <a:ext cx="2952328" cy="238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112966" y="1892501"/>
            <a:ext cx="648072" cy="130971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" y="2019547"/>
            <a:ext cx="509907" cy="12221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215" y="251892"/>
            <a:ext cx="3240360" cy="1166166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Из воды за всеми наблюдает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И чего-то словно выжидает.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Он зеленый, хищный и зубастый,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Терпеливый, длинный </a:t>
            </a:r>
            <a:r>
              <a:rPr lang="ru-RU" sz="1200" b="1" i="1" dirty="0" smtClean="0">
                <a:solidFill>
                  <a:srgbClr val="002060"/>
                </a:solidFill>
                <a:latin typeface="Georgia" pitchFamily="18" charset="0"/>
              </a:rPr>
              <a:t>и</a:t>
            </a:r>
          </a:p>
          <a:p>
            <a:r>
              <a:rPr lang="ru-RU" sz="1200" b="1" i="1" dirty="0" smtClean="0">
                <a:solidFill>
                  <a:srgbClr val="002060"/>
                </a:solidFill>
                <a:latin typeface="Georgia" pitchFamily="18" charset="0"/>
              </a:rPr>
              <a:t>глазастый</a:t>
            </a:r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r>
              <a:rPr lang="ru-RU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465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44215" y="140768"/>
            <a:ext cx="5400600" cy="2919436"/>
          </a:xfrm>
          <a:prstGeom prst="snip2DiagRect">
            <a:avLst>
              <a:gd name="adj1" fmla="val 0"/>
              <a:gd name="adj2" fmla="val 2718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60239" y="1476028"/>
            <a:ext cx="1656184" cy="3351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7607" tIns="28804" rIns="57607" bIns="28804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1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Фламинго</a:t>
            </a:r>
            <a:endParaRPr lang="ru-RU" sz="1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55" y="736523"/>
            <a:ext cx="1462729" cy="244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112966" y="1892501"/>
            <a:ext cx="648072" cy="130971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" y="2019547"/>
            <a:ext cx="509907" cy="12221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215" y="251892"/>
            <a:ext cx="3024335" cy="981500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Это розовая птица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К мелким заводям стремится.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Клювом воду отцедила,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На обед рачков хватило.</a:t>
            </a:r>
          </a:p>
          <a:p>
            <a:r>
              <a:rPr lang="ru-RU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0762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44215" y="140768"/>
            <a:ext cx="5400600" cy="2919436"/>
          </a:xfrm>
          <a:prstGeom prst="snip2DiagRect">
            <a:avLst>
              <a:gd name="adj1" fmla="val 0"/>
              <a:gd name="adj2" fmla="val 2718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32247" y="1644915"/>
            <a:ext cx="1368152" cy="3351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7607" tIns="28804" rIns="57607" bIns="28804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1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Пингвин</a:t>
            </a:r>
            <a:endParaRPr lang="ru-RU" sz="1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2446" y="755948"/>
            <a:ext cx="1872208" cy="264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112966" y="1892501"/>
            <a:ext cx="648072" cy="130971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" y="2019547"/>
            <a:ext cx="509907" cy="12221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215" y="251892"/>
            <a:ext cx="3024335" cy="1166166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200" b="1" i="1" dirty="0">
                <a:latin typeface="Georgia" pitchFamily="18" charset="0"/>
              </a:rPr>
              <a:t>Во фрак одетый молодец-</a:t>
            </a:r>
          </a:p>
          <a:p>
            <a:r>
              <a:rPr lang="ru-RU" sz="1200" b="1" i="1" dirty="0">
                <a:latin typeface="Georgia" pitchFamily="18" charset="0"/>
              </a:rPr>
              <a:t>Рыбак, ныряльщик и пловец.</a:t>
            </a:r>
          </a:p>
          <a:p>
            <a:r>
              <a:rPr lang="ru-RU" sz="1200" b="1" i="1" dirty="0">
                <a:latin typeface="Georgia" pitchFamily="18" charset="0"/>
              </a:rPr>
              <a:t>Он вперевалку ходит важно</a:t>
            </a:r>
          </a:p>
          <a:p>
            <a:r>
              <a:rPr lang="ru-RU" sz="1200" b="1" i="1" dirty="0">
                <a:latin typeface="Georgia" pitchFamily="18" charset="0"/>
              </a:rPr>
              <a:t>И с ветром борется отважно.</a:t>
            </a:r>
          </a:p>
          <a:p>
            <a:r>
              <a:rPr lang="ru-RU" sz="1200" b="1" i="1" dirty="0">
                <a:latin typeface="Georgia" pitchFamily="18" charset="0"/>
              </a:rPr>
              <a:t>Трещат морозы, вьюга злится,</a:t>
            </a:r>
          </a:p>
          <a:p>
            <a:r>
              <a:rPr lang="ru-RU" sz="1200" b="1" i="1" dirty="0">
                <a:latin typeface="Georgia" pitchFamily="18" charset="0"/>
              </a:rPr>
              <a:t>А он живет и не боится.</a:t>
            </a:r>
          </a:p>
        </p:txBody>
      </p:sp>
    </p:spTree>
    <p:extLst>
      <p:ext uri="{BB962C8B-B14F-4D97-AF65-F5344CB8AC3E}">
        <p14:creationId xmlns:p14="http://schemas.microsoft.com/office/powerpoint/2010/main" val="172408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435</Words>
  <Application>Microsoft Office PowerPoint</Application>
  <PresentationFormat>Произвольный</PresentationFormat>
  <Paragraphs>109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Анна</cp:lastModifiedBy>
  <cp:revision>63</cp:revision>
  <dcterms:created xsi:type="dcterms:W3CDTF">2018-10-16T16:09:16Z</dcterms:created>
  <dcterms:modified xsi:type="dcterms:W3CDTF">2020-01-06T17:34:40Z</dcterms:modified>
</cp:coreProperties>
</file>