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87" r:id="rId2"/>
    <p:sldId id="271" r:id="rId3"/>
    <p:sldId id="277" r:id="rId4"/>
    <p:sldId id="275" r:id="rId5"/>
    <p:sldId id="283" r:id="rId6"/>
    <p:sldId id="284" r:id="rId7"/>
    <p:sldId id="285" r:id="rId8"/>
    <p:sldId id="280" r:id="rId9"/>
    <p:sldId id="290" r:id="rId10"/>
  </p:sldIdLst>
  <p:sldSz cx="9144000" cy="6858000" type="screen4x3"/>
  <p:notesSz cx="6834188" cy="99790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8291" autoAdjust="0"/>
    <p:restoredTop sz="93074" autoAdjust="0"/>
  </p:normalViewPr>
  <p:slideViewPr>
    <p:cSldViewPr>
      <p:cViewPr varScale="1">
        <p:scale>
          <a:sx n="84" d="100"/>
          <a:sy n="84" d="100"/>
        </p:scale>
        <p:origin x="96" y="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068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D4679B1-ACD8-4A94-B547-3F90367D1BD3}" type="datetimeFigureOut">
              <a:rPr lang="ru-RU"/>
              <a:pPr>
                <a:defRPr/>
              </a:pPr>
              <a:t>14.09.2021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4213" y="4740275"/>
            <a:ext cx="5467350" cy="4491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78963"/>
            <a:ext cx="296068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7425F64-F2D0-43F0-AC6A-018F57DE9C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159E8-60FD-4BC3-9E05-5B799E10E365}" type="datetimeFigureOut">
              <a:rPr lang="ru-RU"/>
              <a:pPr>
                <a:defRPr/>
              </a:pPr>
              <a:t>14.09.2021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70DB0-BB45-4677-8153-A9BC435769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F4B25-58F3-4D9F-8700-33DBB992B171}" type="datetimeFigureOut">
              <a:rPr lang="ru-RU"/>
              <a:pPr>
                <a:defRPr/>
              </a:pPr>
              <a:t>14.09.2021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218EA-6BF3-4A74-A39C-212AA6DF88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B2783-EA96-4C06-8F77-200EE302EDB7}" type="datetimeFigureOut">
              <a:rPr lang="ru-RU"/>
              <a:pPr>
                <a:defRPr/>
              </a:pPr>
              <a:t>14.09.2021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D9423-3AF8-4857-AE34-7054025CAB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87D56-40FA-46A1-98E8-843F14892EEC}" type="datetimeFigureOut">
              <a:rPr lang="ru-RU"/>
              <a:pPr>
                <a:defRPr/>
              </a:pPr>
              <a:t>14.09.2021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E1A28-C739-4C83-8FCC-96FE6C44A7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E7A0F-2DFA-4F1A-8461-7D766D1BEE2B}" type="datetimeFigureOut">
              <a:rPr lang="ru-RU"/>
              <a:pPr>
                <a:defRPr/>
              </a:pPr>
              <a:t>14.09.2021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5B927-57A9-4190-BF04-856F638E2E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B992B-91E5-49CA-97FE-8AFFCD1C0AF1}" type="datetimeFigureOut">
              <a:rPr lang="ru-RU"/>
              <a:pPr>
                <a:defRPr/>
              </a:pPr>
              <a:t>14.09.2021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3B3CD-239A-4309-9F57-7FBF914DD6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E7365-BE94-4F24-BA91-C967F535B62F}" type="datetimeFigureOut">
              <a:rPr lang="ru-RU"/>
              <a:pPr>
                <a:defRPr/>
              </a:pPr>
              <a:t>14.09.2021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A4EC1-759B-48BD-89E9-C81CED70E8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77FAA-CBF1-4F5A-A7D8-5A4CFFED0607}" type="datetimeFigureOut">
              <a:rPr lang="ru-RU"/>
              <a:pPr>
                <a:defRPr/>
              </a:pPr>
              <a:t>14.09.2021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2C65F-0B39-4057-92FF-F45A50EC89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CBCAF-D45A-40EB-8965-3D1409DE578E}" type="datetimeFigureOut">
              <a:rPr lang="ru-RU"/>
              <a:pPr>
                <a:defRPr/>
              </a:pPr>
              <a:t>14.09.2021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1070B-5304-48D2-B677-88A08C4384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369B3-F79D-4675-834E-158A4F33B34C}" type="datetimeFigureOut">
              <a:rPr lang="ru-RU"/>
              <a:pPr>
                <a:defRPr/>
              </a:pPr>
              <a:t>14.09.2021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5A05D-60DF-424A-919E-2A5587CFBD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06A2B-B4E3-4EEC-B1B1-D4466BC66D3C}" type="datetimeFigureOut">
              <a:rPr lang="ru-RU"/>
              <a:pPr>
                <a:defRPr/>
              </a:pPr>
              <a:t>14.09.2021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5F320-57DA-432A-8FA0-80C19393BC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BA70027-173F-4765-8467-24A7CB8FF073}" type="datetimeFigureOut">
              <a:rPr lang="ru-RU"/>
              <a:pPr>
                <a:defRPr/>
              </a:pPr>
              <a:t>14.09.2021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C26EA11-A2BA-4C0A-B609-C76B2D556C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8" r:id="rId3"/>
    <p:sldLayoutId id="2147483705" r:id="rId4"/>
    <p:sldLayoutId id="2147483704" r:id="rId5"/>
    <p:sldLayoutId id="2147483703" r:id="rId6"/>
    <p:sldLayoutId id="2147483702" r:id="rId7"/>
    <p:sldLayoutId id="2147483701" r:id="rId8"/>
    <p:sldLayoutId id="2147483700" r:id="rId9"/>
    <p:sldLayoutId id="2147483699" r:id="rId10"/>
    <p:sldLayoutId id="214748369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hyperlink" Target="http://www.smayli.ru/smile/detia-650.html" TargetMode="External"/><Relationship Id="rId7" Type="http://schemas.openxmlformats.org/officeDocument/2006/relationships/hyperlink" Target="http://www.smayli.ru/smile/detia-580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smayli.ru/smile/detia-615.html" TargetMode="External"/><Relationship Id="rId10" Type="http://schemas.openxmlformats.org/officeDocument/2006/relationships/image" Target="../media/image6.gif"/><Relationship Id="rId4" Type="http://schemas.openxmlformats.org/officeDocument/2006/relationships/image" Target="../media/image3.gif"/><Relationship Id="rId9" Type="http://schemas.openxmlformats.org/officeDocument/2006/relationships/hyperlink" Target="http://www.smayli.ru/smile/detia-510.html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hyperlink" Target="http://www.smayli.ru/smile/detia-650.html" TargetMode="External"/><Relationship Id="rId7" Type="http://schemas.openxmlformats.org/officeDocument/2006/relationships/hyperlink" Target="http://www.smayli.ru/smile/detia-580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smayli.ru/smile/detia-615.html" TargetMode="External"/><Relationship Id="rId10" Type="http://schemas.openxmlformats.org/officeDocument/2006/relationships/image" Target="../media/image6.gif"/><Relationship Id="rId4" Type="http://schemas.openxmlformats.org/officeDocument/2006/relationships/image" Target="../media/image3.gif"/><Relationship Id="rId9" Type="http://schemas.openxmlformats.org/officeDocument/2006/relationships/hyperlink" Target="http://www.smayli.ru/smile/detia-510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yli.ru/smile/detia-247.html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hyperlink" Target="http://www.smayli.ru/smile/detia-152.html" TargetMode="External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://www.smayli.ru/smile/detia-823.html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hyperlink" Target="http://www.smayli.ru/smile/detia-229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gif"/><Relationship Id="rId4" Type="http://schemas.openxmlformats.org/officeDocument/2006/relationships/hyperlink" Target="http://www.smayli.ru/smile/detia-823.html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mayli.ru/smile/detia-500.html" TargetMode="External"/><Relationship Id="rId3" Type="http://schemas.openxmlformats.org/officeDocument/2006/relationships/image" Target="../media/image12.gif"/><Relationship Id="rId7" Type="http://schemas.openxmlformats.org/officeDocument/2006/relationships/image" Target="../media/image14.gif"/><Relationship Id="rId2" Type="http://schemas.openxmlformats.org/officeDocument/2006/relationships/hyperlink" Target="http://www.smayli.ru/smile/detia-444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smayli.ru/smile/detia-321.html" TargetMode="External"/><Relationship Id="rId11" Type="http://schemas.openxmlformats.org/officeDocument/2006/relationships/image" Target="../media/image16.gif"/><Relationship Id="rId5" Type="http://schemas.openxmlformats.org/officeDocument/2006/relationships/image" Target="../media/image13.gif"/><Relationship Id="rId10" Type="http://schemas.openxmlformats.org/officeDocument/2006/relationships/hyperlink" Target="http://www.smayli.ru/smile/detia-259.html" TargetMode="External"/><Relationship Id="rId4" Type="http://schemas.openxmlformats.org/officeDocument/2006/relationships/hyperlink" Target="http://www.smayli.ru/smile/detia-408.html" TargetMode="External"/><Relationship Id="rId9" Type="http://schemas.openxmlformats.org/officeDocument/2006/relationships/image" Target="../media/image1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hyperlink" Target="http://www.smayli.ru/smile/detia-861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908720"/>
            <a:ext cx="8229600" cy="29214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КОНСУЛЬТАЦИЯ ДЛЯ РОДИТЕЛЕЙ</a:t>
            </a:r>
            <a:br>
              <a:rPr lang="ru-RU" dirty="0" smtClean="0"/>
            </a:br>
            <a:r>
              <a:rPr lang="ru-RU" dirty="0" smtClean="0"/>
              <a:t> «АДАПТАЦИЯ ДЕТЕЙ К ДЕТСКОМУ САДУ»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4941168"/>
            <a:ext cx="6400800" cy="1752600"/>
          </a:xfrm>
        </p:spPr>
        <p:txBody>
          <a:bodyPr/>
          <a:lstStyle/>
          <a:p>
            <a:pPr algn="r"/>
            <a:r>
              <a:rPr lang="ru-RU" dirty="0" smtClean="0"/>
              <a:t>Подготовил: Закс М.В.,</a:t>
            </a:r>
          </a:p>
          <a:p>
            <a:pPr algn="r"/>
            <a:r>
              <a:rPr lang="ru-RU" dirty="0" smtClean="0"/>
              <a:t> воспитатель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7824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Анимашки Дети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52413" y="0"/>
            <a:ext cx="1524001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4" descr="Анимашки Дети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345856">
            <a:off x="0" y="5848350"/>
            <a:ext cx="12668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6" descr="Анимашки Дети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72375" y="142875"/>
            <a:ext cx="136207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8" descr="Анимашки Дети">
            <a:hlinkClick r:id="rId9"/>
          </p:cNvPr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929563" y="5214938"/>
            <a:ext cx="9144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Rectangle 8"/>
          <p:cNvSpPr>
            <a:spLocks noChangeArrowheads="1"/>
          </p:cNvSpPr>
          <p:nvPr/>
        </p:nvSpPr>
        <p:spPr bwMode="auto">
          <a:xfrm>
            <a:off x="900113" y="904875"/>
            <a:ext cx="78851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600" b="1">
                <a:solidFill>
                  <a:srgbClr val="FF0000"/>
                </a:solidFill>
              </a:rPr>
              <a:t>ЧТО ТАКОЕ АДАПТАЦИЯ</a:t>
            </a:r>
          </a:p>
        </p:txBody>
      </p:sp>
      <p:sp>
        <p:nvSpPr>
          <p:cNvPr id="15367" name="Rectangle 9"/>
          <p:cNvSpPr>
            <a:spLocks noChangeArrowheads="1"/>
          </p:cNvSpPr>
          <p:nvPr/>
        </p:nvSpPr>
        <p:spPr bwMode="auto">
          <a:xfrm>
            <a:off x="357188" y="1643063"/>
            <a:ext cx="8786812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ru-RU" sz="2800">
              <a:solidFill>
                <a:srgbClr val="0000FF"/>
              </a:solidFill>
            </a:endParaRPr>
          </a:p>
          <a:p>
            <a:r>
              <a:rPr lang="ru-RU" sz="5400" b="1">
                <a:solidFill>
                  <a:srgbClr val="0000FF"/>
                </a:solidFill>
              </a:rPr>
              <a:t>Адаптация</a:t>
            </a:r>
            <a:r>
              <a:rPr lang="ru-RU" sz="4000" b="1">
                <a:solidFill>
                  <a:srgbClr val="0000FF"/>
                </a:solidFill>
              </a:rPr>
              <a:t> </a:t>
            </a:r>
            <a:r>
              <a:rPr lang="ru-RU" sz="2800" b="1">
                <a:solidFill>
                  <a:srgbClr val="0000FF"/>
                </a:solidFill>
              </a:rPr>
              <a:t>– </a:t>
            </a:r>
            <a:r>
              <a:rPr lang="ru-RU" sz="3600" b="1">
                <a:solidFill>
                  <a:srgbClr val="0000FF"/>
                </a:solidFill>
              </a:rPr>
              <a:t>сложный процесс приспособления  организма к новым условиям, имеющий свою продолжительность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Анимашки Дети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52413" y="0"/>
            <a:ext cx="1524001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4" descr="Анимашки Дети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180975" y="6092825"/>
            <a:ext cx="12668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6" descr="Анимашки Дети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72375" y="142875"/>
            <a:ext cx="136207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8" descr="Анимашки Дети">
            <a:hlinkClick r:id="rId9"/>
          </p:cNvPr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929563" y="5214938"/>
            <a:ext cx="9144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684213" y="4433888"/>
            <a:ext cx="7885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endParaRPr lang="ru-RU" sz="2400" b="1">
              <a:solidFill>
                <a:srgbClr val="6600CC"/>
              </a:solidFill>
            </a:endParaRPr>
          </a:p>
        </p:txBody>
      </p:sp>
      <p:sp>
        <p:nvSpPr>
          <p:cNvPr id="16391" name="Rectangle 9"/>
          <p:cNvSpPr>
            <a:spLocks noChangeArrowheads="1"/>
          </p:cNvSpPr>
          <p:nvPr/>
        </p:nvSpPr>
        <p:spPr bwMode="auto">
          <a:xfrm>
            <a:off x="1116013" y="260350"/>
            <a:ext cx="69072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</a:rPr>
              <a:t>ОСОБЕННОСТИ РАННЕГО ВОЗРАСТА</a:t>
            </a:r>
          </a:p>
        </p:txBody>
      </p:sp>
      <p:sp>
        <p:nvSpPr>
          <p:cNvPr id="16392" name="Rectangle 10"/>
          <p:cNvSpPr>
            <a:spLocks noChangeArrowheads="1"/>
          </p:cNvSpPr>
          <p:nvPr/>
        </p:nvSpPr>
        <p:spPr bwMode="auto">
          <a:xfrm>
            <a:off x="574675" y="1125538"/>
            <a:ext cx="8569325" cy="569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sz="2000">
                <a:solidFill>
                  <a:srgbClr val="0000FF"/>
                </a:solidFill>
              </a:rPr>
              <a:t> </a:t>
            </a:r>
            <a:r>
              <a:rPr lang="ru-RU" sz="2800">
                <a:solidFill>
                  <a:srgbClr val="0000FF"/>
                </a:solidFill>
              </a:rPr>
              <a:t>Быстрый  темп развития и неравномерность</a:t>
            </a:r>
          </a:p>
          <a:p>
            <a:endParaRPr lang="ru-RU" sz="2800">
              <a:solidFill>
                <a:srgbClr val="0000FF"/>
              </a:solidFill>
            </a:endParaRPr>
          </a:p>
          <a:p>
            <a:pPr>
              <a:buFontTx/>
              <a:buChar char="•"/>
            </a:pPr>
            <a:r>
              <a:rPr lang="ru-RU" sz="2800">
                <a:solidFill>
                  <a:srgbClr val="0000FF"/>
                </a:solidFill>
              </a:rPr>
              <a:t>снижение  работоспособности, эмоциональные расстройства</a:t>
            </a:r>
          </a:p>
          <a:p>
            <a:endParaRPr lang="ru-RU" sz="2800">
              <a:solidFill>
                <a:srgbClr val="0000FF"/>
              </a:solidFill>
            </a:endParaRPr>
          </a:p>
          <a:p>
            <a:pPr>
              <a:buFontTx/>
              <a:buChar char="•"/>
            </a:pPr>
            <a:r>
              <a:rPr lang="ru-RU" sz="2800">
                <a:solidFill>
                  <a:srgbClr val="0000FF"/>
                </a:solidFill>
              </a:rPr>
              <a:t>Неустойчивость и незавершенность формирующихся навыков и умений </a:t>
            </a:r>
          </a:p>
          <a:p>
            <a:endParaRPr lang="ru-RU" sz="2800">
              <a:solidFill>
                <a:srgbClr val="0000FF"/>
              </a:solidFill>
            </a:endParaRPr>
          </a:p>
          <a:p>
            <a:pPr>
              <a:buFontTx/>
              <a:buChar char="•"/>
            </a:pPr>
            <a:r>
              <a:rPr lang="ru-RU" sz="2800">
                <a:solidFill>
                  <a:srgbClr val="0000FF"/>
                </a:solidFill>
              </a:rPr>
              <a:t>Взаимосвязь и взаимозависимость состояния здоровья, физического и нервно-психического развития детей</a:t>
            </a:r>
          </a:p>
          <a:p>
            <a:endParaRPr lang="ru-RU" sz="2800">
              <a:solidFill>
                <a:srgbClr val="0000FF"/>
              </a:solidFill>
            </a:endParaRPr>
          </a:p>
          <a:p>
            <a:pPr>
              <a:buFontTx/>
              <a:buChar char="•"/>
            </a:pPr>
            <a:r>
              <a:rPr lang="ru-RU" sz="2800">
                <a:solidFill>
                  <a:srgbClr val="0000FF"/>
                </a:solidFill>
              </a:rPr>
              <a:t>Повышенная эмоциональность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7"/>
          <p:cNvSpPr txBox="1">
            <a:spLocks noChangeArrowheads="1"/>
          </p:cNvSpPr>
          <p:nvPr/>
        </p:nvSpPr>
        <p:spPr bwMode="auto">
          <a:xfrm>
            <a:off x="4714875" y="55721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b="1" i="1">
              <a:solidFill>
                <a:srgbClr val="7030A0"/>
              </a:solidFill>
            </a:endParaRPr>
          </a:p>
        </p:txBody>
      </p:sp>
      <p:sp>
        <p:nvSpPr>
          <p:cNvPr id="19459" name="Rectangle 10"/>
          <p:cNvSpPr>
            <a:spLocks noChangeArrowheads="1"/>
          </p:cNvSpPr>
          <p:nvPr/>
        </p:nvSpPr>
        <p:spPr bwMode="auto">
          <a:xfrm>
            <a:off x="395288" y="288925"/>
            <a:ext cx="8748712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ФАЗЫ АДАПТАЦИОННОГО ПРОЦЕССА:</a:t>
            </a:r>
            <a:r>
              <a:rPr lang="ru-RU">
                <a:solidFill>
                  <a:schemeClr val="tx2"/>
                </a:solidFill>
              </a:rPr>
              <a:t/>
            </a:r>
            <a:br>
              <a:rPr lang="ru-RU">
                <a:solidFill>
                  <a:schemeClr val="tx2"/>
                </a:solidFill>
              </a:rPr>
            </a:br>
            <a:endParaRPr lang="ru-RU">
              <a:solidFill>
                <a:schemeClr val="tx2"/>
              </a:solidFill>
            </a:endParaRPr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539750" y="1341438"/>
            <a:ext cx="8280400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Tx/>
              <a:buAutoNum type="arabicPeriod"/>
            </a:pPr>
            <a:r>
              <a:rPr lang="ru-RU" sz="2800" b="1">
                <a:solidFill>
                  <a:srgbClr val="0000FF"/>
                </a:solidFill>
              </a:rPr>
              <a:t>острая фаза</a:t>
            </a:r>
            <a:r>
              <a:rPr lang="ru-RU" sz="2000">
                <a:solidFill>
                  <a:srgbClr val="0000FF"/>
                </a:solidFill>
              </a:rPr>
              <a:t> - разнообразные колебания в соматическом состоянии и психическом статусе (снижение веса, частые респираторные заболевания, нарушения сна, снижение аппетита, регресс в речевом развитии (длится в среднем один месяц)</a:t>
            </a:r>
          </a:p>
          <a:p>
            <a:pPr marL="342900" indent="-342900" algn="just"/>
            <a:endParaRPr lang="ru-RU" sz="2000">
              <a:solidFill>
                <a:srgbClr val="0000FF"/>
              </a:solidFill>
            </a:endParaRPr>
          </a:p>
          <a:p>
            <a:pPr marL="342900" indent="-342900" algn="just">
              <a:buFontTx/>
              <a:buAutoNum type="arabicPeriod" startAt="2"/>
            </a:pPr>
            <a:r>
              <a:rPr lang="ru-RU" sz="2800" b="1">
                <a:solidFill>
                  <a:srgbClr val="0000FF"/>
                </a:solidFill>
              </a:rPr>
              <a:t>подострая фаза </a:t>
            </a:r>
            <a:r>
              <a:rPr lang="ru-RU" sz="2000">
                <a:solidFill>
                  <a:srgbClr val="0000FF"/>
                </a:solidFill>
              </a:rPr>
              <a:t>- адекватное поведение ребенка, все сдвиги уменьшаются и регистрируются лишь по отдельным параметрам на фоне замедленного темпа развития (длится 3-5 месяцев)</a:t>
            </a:r>
          </a:p>
          <a:p>
            <a:pPr marL="342900" indent="-342900" algn="just"/>
            <a:endParaRPr lang="ru-RU" sz="2000">
              <a:solidFill>
                <a:srgbClr val="0000FF"/>
              </a:solidFill>
            </a:endParaRPr>
          </a:p>
          <a:p>
            <a:pPr marL="342900" indent="-342900" algn="just"/>
            <a:r>
              <a:rPr lang="ru-RU" sz="2800" b="1">
                <a:solidFill>
                  <a:srgbClr val="0000FF"/>
                </a:solidFill>
              </a:rPr>
              <a:t>3.</a:t>
            </a:r>
            <a:r>
              <a:rPr lang="ru-RU" sz="2800">
                <a:solidFill>
                  <a:srgbClr val="0000FF"/>
                </a:solidFill>
              </a:rPr>
              <a:t>	</a:t>
            </a:r>
            <a:r>
              <a:rPr lang="ru-RU" sz="2800" b="1">
                <a:solidFill>
                  <a:srgbClr val="0000FF"/>
                </a:solidFill>
              </a:rPr>
              <a:t>фаза компенсации </a:t>
            </a:r>
            <a:r>
              <a:rPr lang="ru-RU" sz="2000">
                <a:solidFill>
                  <a:srgbClr val="0000FF"/>
                </a:solidFill>
              </a:rPr>
              <a:t>- убыстрение темпа развития</a:t>
            </a:r>
          </a:p>
        </p:txBody>
      </p:sp>
      <p:pic>
        <p:nvPicPr>
          <p:cNvPr id="19461" name="Picture 4" descr="Анимашки Дети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813" y="5334000"/>
            <a:ext cx="1447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6" descr="Анимашки Дети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8125" y="428625"/>
            <a:ext cx="88582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1189751"/>
          <a:ext cx="8501121" cy="476435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724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432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5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легкая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средняя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тяжелая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4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2-3 недели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До 1 месяца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Больше 1 месяца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5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Настроение бодрое, в сочетании с утренним плачем, отношение с взрослым не нарушено, отвлекаем, не наблюдается задержки нервно-психического развития, не болеет или болеет 1 раз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В течение месяца настроение неустойчивое, эмоционально-возбужденное, отношение к взрослым и детям избирательное, некоторое снижение веса, заболевания до 2 раз, без осложнений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Проявления невротических реакций: плохой сон, нарушение аппетита продолжительный и длительный плач, отвлекаемость, замкнутость или агрессия, страхи, неуправляемое поведение. Истерические реакции, тремор, длительные </a:t>
                      </a:r>
                      <a:r>
                        <a:rPr lang="ru-RU" sz="1600" dirty="0" smtClean="0"/>
                        <a:t>заболевания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0"/>
            <a:ext cx="7715304" cy="128586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СТЕПЕНИ ТЯЖЕСТИ ПРОХОЖДЕНИЯ ОСТРОЙ ФАЗЫ АДАПТАЦИОННОГО ПЕРИОДА</a:t>
            </a:r>
            <a:br>
              <a:rPr lang="ru-RU" sz="2400" dirty="0" smtClean="0">
                <a:solidFill>
                  <a:srgbClr val="FF0000"/>
                </a:solidFill>
              </a:rPr>
            </a:br>
            <a:endParaRPr lang="ru-RU" sz="2400" dirty="0"/>
          </a:p>
        </p:txBody>
      </p:sp>
      <p:pic>
        <p:nvPicPr>
          <p:cNvPr id="20483" name="Picture 4" descr="Анимашки Дети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13" y="4000500"/>
            <a:ext cx="1881187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7"/>
          <p:cNvSpPr txBox="1">
            <a:spLocks noChangeArrowheads="1"/>
          </p:cNvSpPr>
          <p:nvPr/>
        </p:nvSpPr>
        <p:spPr bwMode="auto">
          <a:xfrm>
            <a:off x="4714875" y="55721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b="1" i="1">
              <a:solidFill>
                <a:srgbClr val="7030A0"/>
              </a:solidFill>
            </a:endParaRPr>
          </a:p>
        </p:txBody>
      </p:sp>
      <p:sp>
        <p:nvSpPr>
          <p:cNvPr id="33795" name="Rectangle 10"/>
          <p:cNvSpPr>
            <a:spLocks noChangeArrowheads="1"/>
          </p:cNvSpPr>
          <p:nvPr/>
        </p:nvSpPr>
        <p:spPr bwMode="auto">
          <a:xfrm>
            <a:off x="395288" y="260350"/>
            <a:ext cx="87487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</a:rPr>
              <a:t>ПРОЯВЛЕНИЯ «АДАПТАЦИОННОГО СИНДРОМА»</a:t>
            </a:r>
          </a:p>
        </p:txBody>
      </p:sp>
      <p:sp>
        <p:nvSpPr>
          <p:cNvPr id="33796" name="Rectangle 5"/>
          <p:cNvSpPr>
            <a:spLocks noChangeArrowheads="1"/>
          </p:cNvSpPr>
          <p:nvPr/>
        </p:nvSpPr>
        <p:spPr bwMode="auto">
          <a:xfrm>
            <a:off x="468313" y="1196975"/>
            <a:ext cx="8497887" cy="649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Tx/>
              <a:buChar char="•"/>
            </a:pPr>
            <a:r>
              <a:rPr lang="ru-RU" sz="2000" b="1">
                <a:solidFill>
                  <a:srgbClr val="0000FF"/>
                </a:solidFill>
                <a:cs typeface="Arial" charset="0"/>
              </a:rPr>
              <a:t>Ребенок сильно и продолжительно плачет   </a:t>
            </a:r>
          </a:p>
          <a:p>
            <a:pPr algn="just"/>
            <a:endParaRPr lang="ru-RU" sz="2000" b="1">
              <a:solidFill>
                <a:srgbClr val="0000FF"/>
              </a:solidFill>
              <a:cs typeface="Arial" charset="0"/>
            </a:endParaRPr>
          </a:p>
          <a:p>
            <a:pPr algn="just">
              <a:buFontTx/>
              <a:buChar char="•"/>
            </a:pPr>
            <a:r>
              <a:rPr lang="ru-RU" sz="2000" b="1">
                <a:solidFill>
                  <a:srgbClr val="0000FF"/>
                </a:solidFill>
                <a:cs typeface="Arial" charset="0"/>
              </a:rPr>
              <a:t>Нарушается аппетит, сон (дети могут потерять в весе)</a:t>
            </a:r>
          </a:p>
          <a:p>
            <a:pPr algn="just">
              <a:buFontTx/>
              <a:buChar char="•"/>
            </a:pPr>
            <a:endParaRPr lang="ru-RU" sz="2000" b="1">
              <a:solidFill>
                <a:srgbClr val="0000FF"/>
              </a:solidFill>
              <a:cs typeface="Arial" charset="0"/>
            </a:endParaRPr>
          </a:p>
          <a:p>
            <a:pPr algn="just">
              <a:buFontTx/>
              <a:buChar char="•"/>
            </a:pPr>
            <a:r>
              <a:rPr lang="ru-RU" sz="2000" b="1">
                <a:solidFill>
                  <a:srgbClr val="0000FF"/>
                </a:solidFill>
                <a:cs typeface="Arial" charset="0"/>
              </a:rPr>
              <a:t>Наблюдается регресс функций (теряются ранее приобретенные функции)</a:t>
            </a:r>
          </a:p>
          <a:p>
            <a:pPr algn="just">
              <a:buFontTx/>
              <a:buChar char="•"/>
            </a:pPr>
            <a:endParaRPr lang="ru-RU" sz="2000" b="1">
              <a:solidFill>
                <a:srgbClr val="0000FF"/>
              </a:solidFill>
              <a:cs typeface="Arial" charset="0"/>
            </a:endParaRPr>
          </a:p>
          <a:p>
            <a:pPr algn="just">
              <a:buFontTx/>
              <a:buChar char="•"/>
            </a:pPr>
            <a:r>
              <a:rPr lang="ru-RU" sz="2000" b="1">
                <a:solidFill>
                  <a:srgbClr val="0000FF"/>
                </a:solidFill>
                <a:cs typeface="Arial" charset="0"/>
              </a:rPr>
              <a:t>Отмечается: повышение температуры, артериального давления, боли в животе, расстройство стула, рвота, тремор рук</a:t>
            </a:r>
          </a:p>
          <a:p>
            <a:pPr algn="just">
              <a:buFontTx/>
              <a:buChar char="•"/>
            </a:pPr>
            <a:endParaRPr lang="ru-RU" sz="2000" b="1">
              <a:solidFill>
                <a:srgbClr val="0000FF"/>
              </a:solidFill>
              <a:cs typeface="Arial" charset="0"/>
            </a:endParaRPr>
          </a:p>
          <a:p>
            <a:pPr algn="just">
              <a:buFontTx/>
              <a:buChar char="•"/>
            </a:pPr>
            <a:r>
              <a:rPr lang="ru-RU" sz="2000" b="1">
                <a:solidFill>
                  <a:srgbClr val="0000FF"/>
                </a:solidFill>
                <a:cs typeface="Arial" charset="0"/>
              </a:rPr>
              <a:t>Появляются страхи, замкнутость, неуверенность или агрессия</a:t>
            </a:r>
          </a:p>
          <a:p>
            <a:pPr algn="just">
              <a:buFontTx/>
              <a:buChar char="•"/>
            </a:pPr>
            <a:endParaRPr lang="ru-RU" sz="2000" b="1">
              <a:solidFill>
                <a:srgbClr val="0000FF"/>
              </a:solidFill>
              <a:cs typeface="Arial" charset="0"/>
            </a:endParaRPr>
          </a:p>
          <a:p>
            <a:pPr algn="just">
              <a:buFontTx/>
              <a:buChar char="•"/>
            </a:pPr>
            <a:r>
              <a:rPr lang="ru-RU" sz="2000" b="1">
                <a:solidFill>
                  <a:srgbClr val="0000FF"/>
                </a:solidFill>
                <a:cs typeface="Arial" charset="0"/>
              </a:rPr>
              <a:t>Ребенок постоянно спрашивает «Где мама?», жмется к взрослому или наоборот не подпускает его к себе</a:t>
            </a:r>
          </a:p>
          <a:p>
            <a:pPr algn="just">
              <a:buFontTx/>
              <a:buChar char="•"/>
            </a:pPr>
            <a:endParaRPr lang="ru-RU" sz="2000" b="1">
              <a:solidFill>
                <a:srgbClr val="0000FF"/>
              </a:solidFill>
              <a:cs typeface="Arial" charset="0"/>
            </a:endParaRPr>
          </a:p>
          <a:p>
            <a:pPr algn="just">
              <a:buFontTx/>
              <a:buChar char="•"/>
            </a:pPr>
            <a:r>
              <a:rPr lang="ru-RU" sz="2000" b="1">
                <a:solidFill>
                  <a:srgbClr val="0000FF"/>
                </a:solidFill>
                <a:cs typeface="Arial" charset="0"/>
              </a:rPr>
              <a:t>Родители отмечают, что ребенок вздрагивает во сне</a:t>
            </a:r>
            <a:endParaRPr lang="ru-RU" sz="2000" b="1">
              <a:solidFill>
                <a:srgbClr val="0000FF"/>
              </a:solidFill>
            </a:endParaRPr>
          </a:p>
          <a:p>
            <a:pPr algn="just">
              <a:buFontTx/>
              <a:buChar char="•"/>
            </a:pPr>
            <a:endParaRPr lang="ru-RU" sz="2000">
              <a:solidFill>
                <a:srgbClr val="0000FF"/>
              </a:solidFill>
            </a:endParaRPr>
          </a:p>
          <a:p>
            <a:pPr algn="just">
              <a:buFontTx/>
              <a:buChar char="•"/>
            </a:pPr>
            <a:endParaRPr lang="ru-RU" sz="2000">
              <a:solidFill>
                <a:srgbClr val="0000FF"/>
              </a:solidFill>
            </a:endParaRPr>
          </a:p>
          <a:p>
            <a:pPr algn="just">
              <a:buFontTx/>
              <a:buChar char="•"/>
            </a:pPr>
            <a:endParaRPr lang="ru-RU" b="1">
              <a:solidFill>
                <a:srgbClr val="0000FF"/>
              </a:solidFill>
            </a:endParaRPr>
          </a:p>
          <a:p>
            <a:pPr algn="just">
              <a:buFontTx/>
              <a:buChar char="•"/>
            </a:pPr>
            <a:endParaRPr lang="ru-RU" b="1">
              <a:solidFill>
                <a:srgbClr val="0000FF"/>
              </a:solidFill>
            </a:endParaRPr>
          </a:p>
          <a:p>
            <a:pPr algn="just">
              <a:buFontTx/>
              <a:buChar char="•"/>
            </a:pPr>
            <a:endParaRPr lang="ru-RU" sz="2000" b="1">
              <a:solidFill>
                <a:srgbClr val="0000FF"/>
              </a:solidFill>
            </a:endParaRPr>
          </a:p>
        </p:txBody>
      </p:sp>
      <p:pic>
        <p:nvPicPr>
          <p:cNvPr id="33797" name="Picture 16" descr="Анимашки Дети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75" y="5357813"/>
            <a:ext cx="1035050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4" descr="Анимашки Дети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58063" y="785813"/>
            <a:ext cx="138112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Анимашки Дети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2438" y="357188"/>
            <a:ext cx="7810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9" name="Picture 4" descr="Анимашки Дети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57188"/>
            <a:ext cx="13716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6" descr="Анимашки Дети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215313" y="5572125"/>
            <a:ext cx="71437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Picture 18" descr="Анимашки Дети">
            <a:hlinkClick r:id="rId8"/>
          </p:cNvPr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-953230">
            <a:off x="-180975" y="5572125"/>
            <a:ext cx="12573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2" name="Picture 14" descr="Анимашки Дети">
            <a:hlinkClick r:id="rId10"/>
          </p:cNvPr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286375" y="4071938"/>
            <a:ext cx="8001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3" name="TextBox 12"/>
          <p:cNvSpPr txBox="1">
            <a:spLocks noChangeArrowheads="1"/>
          </p:cNvSpPr>
          <p:nvPr/>
        </p:nvSpPr>
        <p:spPr bwMode="auto">
          <a:xfrm>
            <a:off x="1571625" y="428625"/>
            <a:ext cx="1841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 b="1">
              <a:solidFill>
                <a:srgbClr val="7030A0"/>
              </a:solidFill>
              <a:latin typeface="Monotype Corsiva" pitchFamily="66" charset="0"/>
            </a:endParaRPr>
          </a:p>
          <a:p>
            <a:endParaRPr lang="ru-RU" sz="2400" b="1">
              <a:solidFill>
                <a:srgbClr val="7030A0"/>
              </a:solidFill>
              <a:latin typeface="Monotype Corsiva" pitchFamily="66" charset="0"/>
            </a:endParaRPr>
          </a:p>
          <a:p>
            <a:endParaRPr lang="ru-RU" sz="2400" b="1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34824" name="Rectangle 12"/>
          <p:cNvSpPr>
            <a:spLocks noChangeArrowheads="1"/>
          </p:cNvSpPr>
          <p:nvPr/>
        </p:nvSpPr>
        <p:spPr bwMode="auto">
          <a:xfrm>
            <a:off x="1042988" y="188913"/>
            <a:ext cx="69072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ФАКТОРЫ, ОСЛОЖНЯЮЩИЕ  АДАПТАЦИЮ </a:t>
            </a:r>
          </a:p>
          <a:p>
            <a:pPr algn="ctr"/>
            <a:r>
              <a:rPr lang="ru-RU" sz="2400" b="1">
                <a:solidFill>
                  <a:srgbClr val="FF0000"/>
                </a:solidFill>
              </a:rPr>
              <a:t>РЕБЕНКА К ДОУ</a:t>
            </a:r>
          </a:p>
        </p:txBody>
      </p:sp>
      <p:sp>
        <p:nvSpPr>
          <p:cNvPr id="34825" name="Rectangle 13"/>
          <p:cNvSpPr>
            <a:spLocks noChangeArrowheads="1"/>
          </p:cNvSpPr>
          <p:nvPr/>
        </p:nvSpPr>
        <p:spPr bwMode="auto">
          <a:xfrm>
            <a:off x="900113" y="1460500"/>
            <a:ext cx="755967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sz="2000" b="1">
                <a:solidFill>
                  <a:srgbClr val="0000FF"/>
                </a:solidFill>
              </a:rPr>
              <a:t>Мальчики хуже адаптируются, чем девочки</a:t>
            </a:r>
          </a:p>
          <a:p>
            <a:pPr>
              <a:buFontTx/>
              <a:buChar char="•"/>
            </a:pPr>
            <a:endParaRPr lang="ru-RU" sz="2000" b="1">
              <a:solidFill>
                <a:srgbClr val="0000FF"/>
              </a:solidFill>
            </a:endParaRPr>
          </a:p>
          <a:p>
            <a:pPr>
              <a:buFontTx/>
              <a:buChar char="•"/>
            </a:pPr>
            <a:r>
              <a:rPr lang="ru-RU" sz="2000" b="1">
                <a:solidFill>
                  <a:srgbClr val="0000FF"/>
                </a:solidFill>
              </a:rPr>
              <a:t>Медлительные дети не успевают за темпом жизни в детскому саду</a:t>
            </a:r>
          </a:p>
          <a:p>
            <a:pPr>
              <a:buFontTx/>
              <a:buChar char="•"/>
            </a:pPr>
            <a:endParaRPr lang="ru-RU" sz="2000" b="1">
              <a:solidFill>
                <a:srgbClr val="0000FF"/>
              </a:solidFill>
            </a:endParaRPr>
          </a:p>
          <a:p>
            <a:pPr>
              <a:buFontTx/>
              <a:buChar char="•"/>
            </a:pPr>
            <a:r>
              <a:rPr lang="ru-RU" sz="2000" b="1">
                <a:solidFill>
                  <a:srgbClr val="0000FF"/>
                </a:solidFill>
              </a:rPr>
              <a:t>Дети-интроверты более замкнуты и медленнее приспосабливаются к изменившимся обстоятельствам</a:t>
            </a:r>
          </a:p>
          <a:p>
            <a:pPr>
              <a:buFontTx/>
              <a:buChar char="•"/>
            </a:pPr>
            <a:endParaRPr lang="ru-RU" sz="2000" b="1">
              <a:solidFill>
                <a:srgbClr val="0000FF"/>
              </a:solidFill>
            </a:endParaRPr>
          </a:p>
          <a:p>
            <a:pPr>
              <a:buFontTx/>
              <a:buChar char="•"/>
            </a:pPr>
            <a:r>
              <a:rPr lang="ru-RU" sz="2000" b="1">
                <a:solidFill>
                  <a:srgbClr val="0000FF"/>
                </a:solidFill>
              </a:rPr>
              <a:t>Дети-левши более чувствительны к воздействию эмоциональных факторов</a:t>
            </a:r>
          </a:p>
          <a:p>
            <a:pPr>
              <a:buFontTx/>
              <a:buChar char="•"/>
            </a:pPr>
            <a:endParaRPr lang="ru-RU" sz="2000" b="1">
              <a:solidFill>
                <a:srgbClr val="0000FF"/>
              </a:solidFill>
            </a:endParaRPr>
          </a:p>
          <a:p>
            <a:pPr>
              <a:buFontTx/>
              <a:buChar char="•"/>
            </a:pPr>
            <a:r>
              <a:rPr lang="ru-RU" sz="2000" b="1">
                <a:solidFill>
                  <a:srgbClr val="0000FF"/>
                </a:solidFill>
              </a:rPr>
              <a:t>Нервно и соматически ослабленные  дети</a:t>
            </a:r>
          </a:p>
          <a:p>
            <a:pPr>
              <a:buFontTx/>
              <a:buChar char="•"/>
            </a:pPr>
            <a:endParaRPr lang="ru-RU" sz="2000" b="1">
              <a:solidFill>
                <a:srgbClr val="0000FF"/>
              </a:solidFill>
            </a:endParaRPr>
          </a:p>
          <a:p>
            <a:pPr>
              <a:buFontTx/>
              <a:buChar char="•"/>
            </a:pPr>
            <a:r>
              <a:rPr lang="ru-RU" sz="2000" b="1">
                <a:solidFill>
                  <a:srgbClr val="0000FF"/>
                </a:solidFill>
              </a:rPr>
              <a:t>Чрезмерно опекаемые родителями дети</a:t>
            </a:r>
          </a:p>
          <a:p>
            <a:pPr>
              <a:buFontTx/>
              <a:buChar char="•"/>
            </a:pPr>
            <a:endParaRPr lang="ru-RU" sz="2000" b="1">
              <a:solidFill>
                <a:srgbClr val="0000FF"/>
              </a:solidFill>
            </a:endParaRPr>
          </a:p>
          <a:p>
            <a:pPr>
              <a:buFontTx/>
              <a:buChar char="•"/>
            </a:pPr>
            <a:r>
              <a:rPr lang="ru-RU" sz="2000" b="1">
                <a:solidFill>
                  <a:srgbClr val="0000FF"/>
                </a:solidFill>
              </a:rPr>
              <a:t>Дети из «закрытых» семей (малоконтактных)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2"/>
          <p:cNvSpPr txBox="1">
            <a:spLocks noChangeArrowheads="1"/>
          </p:cNvSpPr>
          <p:nvPr/>
        </p:nvSpPr>
        <p:spPr bwMode="auto">
          <a:xfrm>
            <a:off x="1763713" y="260350"/>
            <a:ext cx="535781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ПРИЧИНЫ ТЯЖЁЛОЙ АДАПТАЦИИ К УСЛОВИЯМ ДОУ</a:t>
            </a:r>
            <a:br>
              <a:rPr lang="ru-RU" sz="2400" b="1">
                <a:solidFill>
                  <a:srgbClr val="FF0000"/>
                </a:solidFill>
              </a:rPr>
            </a:br>
            <a:endParaRPr lang="ru-RU" sz="2400" b="1">
              <a:solidFill>
                <a:srgbClr val="FF0000"/>
              </a:solidFill>
            </a:endParaRPr>
          </a:p>
        </p:txBody>
      </p:sp>
      <p:pic>
        <p:nvPicPr>
          <p:cNvPr id="28684" name="Picture 12" descr="http://im3-tub.yandex.net/i?id=55128976-14-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85049" y="-233379"/>
            <a:ext cx="2503426" cy="22409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508" name="Picture 32" descr="http://bestgif.narod.ru/cvety/bestgif.narod.ru_21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5375" y="5000625"/>
            <a:ext cx="24765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7"/>
          <p:cNvSpPr>
            <a:spLocks noChangeArrowheads="1"/>
          </p:cNvSpPr>
          <p:nvPr/>
        </p:nvSpPr>
        <p:spPr bwMode="auto">
          <a:xfrm>
            <a:off x="285750" y="1714500"/>
            <a:ext cx="8424863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000">
                <a:solidFill>
                  <a:srgbClr val="0000FF"/>
                </a:solidFill>
              </a:rPr>
              <a:t> </a:t>
            </a:r>
            <a:r>
              <a:rPr lang="ru-RU" sz="2400">
                <a:solidFill>
                  <a:srgbClr val="0000FF"/>
                </a:solidFill>
              </a:rPr>
              <a:t>Отсутствие в семье режима, совпадающего с режимом детского сада</a:t>
            </a:r>
          </a:p>
          <a:p>
            <a:pPr>
              <a:buFont typeface="Arial" charset="0"/>
              <a:buChar char="•"/>
            </a:pPr>
            <a:endParaRPr lang="ru-RU" sz="2400">
              <a:solidFill>
                <a:srgbClr val="0000FF"/>
              </a:solidFill>
            </a:endParaRPr>
          </a:p>
          <a:p>
            <a:pPr>
              <a:buFont typeface="Arial" charset="0"/>
              <a:buChar char="•"/>
            </a:pPr>
            <a:r>
              <a:rPr lang="ru-RU" sz="2400">
                <a:solidFill>
                  <a:srgbClr val="0000FF"/>
                </a:solidFill>
              </a:rPr>
              <a:t>  Наличие у ребёнка своеобразных привычек</a:t>
            </a:r>
          </a:p>
          <a:p>
            <a:pPr>
              <a:buFont typeface="Arial" charset="0"/>
              <a:buChar char="•"/>
            </a:pPr>
            <a:endParaRPr lang="ru-RU" sz="2400">
              <a:solidFill>
                <a:srgbClr val="0000FF"/>
              </a:solidFill>
            </a:endParaRPr>
          </a:p>
          <a:p>
            <a:pPr>
              <a:buFont typeface="Arial" charset="0"/>
              <a:buChar char="•"/>
            </a:pPr>
            <a:r>
              <a:rPr lang="ru-RU" sz="2400">
                <a:solidFill>
                  <a:srgbClr val="0000FF"/>
                </a:solidFill>
              </a:rPr>
              <a:t> Неумение занять себя игрушкой</a:t>
            </a:r>
          </a:p>
          <a:p>
            <a:pPr>
              <a:buFont typeface="Arial" charset="0"/>
              <a:buChar char="•"/>
            </a:pPr>
            <a:endParaRPr lang="ru-RU" sz="2400">
              <a:solidFill>
                <a:srgbClr val="0000FF"/>
              </a:solidFill>
            </a:endParaRPr>
          </a:p>
          <a:p>
            <a:pPr>
              <a:buFont typeface="Arial" charset="0"/>
              <a:buChar char="•"/>
            </a:pPr>
            <a:r>
              <a:rPr lang="ru-RU" sz="2400">
                <a:solidFill>
                  <a:srgbClr val="0000FF"/>
                </a:solidFill>
              </a:rPr>
              <a:t>  Несформированность элементарных культурно-гигиенических навыков</a:t>
            </a:r>
          </a:p>
          <a:p>
            <a:pPr>
              <a:buFont typeface="Arial" charset="0"/>
              <a:buChar char="•"/>
            </a:pPr>
            <a:endParaRPr lang="ru-RU" sz="2400">
              <a:solidFill>
                <a:srgbClr val="0000FF"/>
              </a:solidFill>
            </a:endParaRPr>
          </a:p>
          <a:p>
            <a:pPr>
              <a:buFont typeface="Arial" charset="0"/>
              <a:buChar char="•"/>
            </a:pPr>
            <a:r>
              <a:rPr lang="ru-RU" sz="2400">
                <a:solidFill>
                  <a:srgbClr val="0000FF"/>
                </a:solidFill>
              </a:rPr>
              <a:t> Отсутствие опыта общения с незнакомыми людьми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</a:pPr>
            <a:endParaRPr lang="ru-RU" sz="2400">
              <a:solidFill>
                <a:srgbClr val="0000FF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7"/>
          <p:cNvSpPr txBox="1">
            <a:spLocks noChangeArrowheads="1"/>
          </p:cNvSpPr>
          <p:nvPr/>
        </p:nvSpPr>
        <p:spPr bwMode="auto">
          <a:xfrm>
            <a:off x="4714875" y="55721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b="1" i="1">
              <a:solidFill>
                <a:srgbClr val="7030A0"/>
              </a:solidFill>
            </a:endParaRPr>
          </a:p>
        </p:txBody>
      </p:sp>
      <p:sp>
        <p:nvSpPr>
          <p:cNvPr id="35843" name="Rectangle 10"/>
          <p:cNvSpPr>
            <a:spLocks noChangeArrowheads="1"/>
          </p:cNvSpPr>
          <p:nvPr/>
        </p:nvSpPr>
        <p:spPr bwMode="auto">
          <a:xfrm>
            <a:off x="395288" y="720725"/>
            <a:ext cx="874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ПРИЗНАКИ УСПЕШНОЙ АДАПТАЦИИ</a:t>
            </a:r>
          </a:p>
        </p:txBody>
      </p:sp>
      <p:sp>
        <p:nvSpPr>
          <p:cNvPr id="35844" name="Rectangle 5"/>
          <p:cNvSpPr>
            <a:spLocks noChangeArrowheads="1"/>
          </p:cNvSpPr>
          <p:nvPr/>
        </p:nvSpPr>
        <p:spPr bwMode="auto">
          <a:xfrm>
            <a:off x="539750" y="1700213"/>
            <a:ext cx="8064500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sz="3200" b="1">
                <a:solidFill>
                  <a:srgbClr val="0000FF"/>
                </a:solidFill>
              </a:rPr>
              <a:t>ребёнок с аппетитом ест</a:t>
            </a:r>
          </a:p>
          <a:p>
            <a:pPr>
              <a:buFontTx/>
              <a:buChar char="•"/>
            </a:pPr>
            <a:endParaRPr lang="ru-RU" sz="3200" b="1">
              <a:solidFill>
                <a:srgbClr val="0000FF"/>
              </a:solidFill>
            </a:endParaRPr>
          </a:p>
          <a:p>
            <a:pPr>
              <a:buFontTx/>
              <a:buChar char="•"/>
            </a:pPr>
            <a:r>
              <a:rPr lang="ru-RU" sz="3200" b="1">
                <a:solidFill>
                  <a:srgbClr val="0000FF"/>
                </a:solidFill>
              </a:rPr>
              <a:t>быстро засыпает и вовремя просыпается в бодром настроении</a:t>
            </a:r>
          </a:p>
          <a:p>
            <a:pPr>
              <a:buFontTx/>
              <a:buChar char="•"/>
            </a:pPr>
            <a:endParaRPr lang="ru-RU" sz="3200" b="1">
              <a:solidFill>
                <a:srgbClr val="0000FF"/>
              </a:solidFill>
            </a:endParaRPr>
          </a:p>
          <a:p>
            <a:pPr>
              <a:buFontTx/>
              <a:buChar char="•"/>
            </a:pPr>
            <a:r>
              <a:rPr lang="ru-RU" sz="3200" b="1">
                <a:solidFill>
                  <a:srgbClr val="0000FF"/>
                </a:solidFill>
              </a:rPr>
              <a:t>играет один или со сверстниками</a:t>
            </a:r>
          </a:p>
        </p:txBody>
      </p:sp>
      <p:pic>
        <p:nvPicPr>
          <p:cNvPr id="35845" name="Picture 10" descr="Анимашки Дети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86688" y="5072063"/>
            <a:ext cx="9810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9157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1277</TotalTime>
  <Words>384</Words>
  <Application>Microsoft Office PowerPoint</Application>
  <PresentationFormat>Экран (4:3)</PresentationFormat>
  <Paragraphs>84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Arial</vt:lpstr>
      <vt:lpstr>Calibri</vt:lpstr>
      <vt:lpstr>Century Schoolbook</vt:lpstr>
      <vt:lpstr>Monotype Corsiva</vt:lpstr>
      <vt:lpstr>Times New Roman</vt:lpstr>
      <vt:lpstr>Wingdings</vt:lpstr>
      <vt:lpstr>Wingdings 2</vt:lpstr>
      <vt:lpstr>Wingdings 3</vt:lpstr>
      <vt:lpstr>Апекс</vt:lpstr>
      <vt:lpstr>КОНСУЛЬТАЦИЯ ДЛЯ РОДИТЕЛЕЙ  «АДАПТАЦИЯ ДЕТЕЙ К ДЕТСКОМУ САДУ»</vt:lpstr>
      <vt:lpstr>Презентация PowerPoint</vt:lpstr>
      <vt:lpstr>Презентация PowerPoint</vt:lpstr>
      <vt:lpstr>Презентация PowerPoint</vt:lpstr>
      <vt:lpstr>СТЕПЕНИ ТЯЖЕСТИ ПРОХОЖДЕНИЯ ОСТРОЙ ФАЗЫ АДАПТАЦИОННОГО ПЕРИОДА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Адаптация детей к детскому саду</dc:title>
  <cp:lastModifiedBy>Мария</cp:lastModifiedBy>
  <cp:revision>121</cp:revision>
  <dcterms:modified xsi:type="dcterms:W3CDTF">2021-09-14T10:37:08Z</dcterms:modified>
</cp:coreProperties>
</file>