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60" r:id="rId5"/>
    <p:sldId id="261" r:id="rId6"/>
    <p:sldId id="262" r:id="rId7"/>
    <p:sldId id="268" r:id="rId8"/>
    <p:sldId id="263" r:id="rId9"/>
    <p:sldId id="265" r:id="rId10"/>
    <p:sldId id="266" r:id="rId11"/>
    <p:sldId id="267" r:id="rId1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28" autoAdjust="0"/>
  </p:normalViewPr>
  <p:slideViewPr>
    <p:cSldViewPr showGuides="1">
      <p:cViewPr varScale="1">
        <p:scale>
          <a:sx n="72" d="100"/>
          <a:sy n="72" d="100"/>
        </p:scale>
        <p:origin x="272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C8776CF-10A9-4BA6-A993-CB4661194837}" type="datetimeFigureOut">
              <a:rPr lang="ru-RU" smtClean="0"/>
              <a:t>17.12.2023</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915A6C-6041-4C29-9406-76C297BF8817}" type="slidenum">
              <a:rPr lang="ru-RU" smtClean="0"/>
              <a:t>‹#›</a:t>
            </a:fld>
            <a:endParaRPr lang="ru-RU" dirty="0"/>
          </a:p>
        </p:txBody>
      </p:sp>
    </p:spTree>
    <p:extLst>
      <p:ext uri="{BB962C8B-B14F-4D97-AF65-F5344CB8AC3E}">
        <p14:creationId xmlns:p14="http://schemas.microsoft.com/office/powerpoint/2010/main" val="388419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Добрый день, уважаемые</a:t>
            </a:r>
            <a:r>
              <a:rPr lang="ru-RU" baseline="0" dirty="0" smtClean="0"/>
              <a:t> коллеги. Меня зовут Смирнова Наталья Александровна, моя коллега Леоненко Людмила Геннадьевна, педагоги-психологи 50 д.с.  Сегодня мы хотим вам рассказать о нашем авторском дидактическом пособии «Тактильна книга сказок», которую мы разработали для успешной адаптации детей.</a:t>
            </a:r>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1</a:t>
            </a:fld>
            <a:endParaRPr lang="ru-RU" dirty="0"/>
          </a:p>
        </p:txBody>
      </p:sp>
    </p:spTree>
    <p:extLst>
      <p:ext uri="{BB962C8B-B14F-4D97-AF65-F5344CB8AC3E}">
        <p14:creationId xmlns:p14="http://schemas.microsoft.com/office/powerpoint/2010/main" val="411193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Читаем притчу ……</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И так уважаемые коллеги, мы все поняли, для того что бы увидеть результат нашей с вами  работы, нужно приложить много усилий и времени, именно в период адаптации. А сейчас мы вам предлагаем  поучаствовать в нашей творческой мастерской……. (практическая часть с психологами: изготовление  тактильных героев).</a:t>
            </a:r>
          </a:p>
          <a:p>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10</a:t>
            </a:fld>
            <a:endParaRPr lang="ru-RU" dirty="0"/>
          </a:p>
        </p:txBody>
      </p:sp>
    </p:spTree>
    <p:extLst>
      <p:ext uri="{BB962C8B-B14F-4D97-AF65-F5344CB8AC3E}">
        <p14:creationId xmlns:p14="http://schemas.microsoft.com/office/powerpoint/2010/main" val="25506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11</a:t>
            </a:fld>
            <a:endParaRPr lang="ru-RU" dirty="0"/>
          </a:p>
        </p:txBody>
      </p:sp>
    </p:spTree>
    <p:extLst>
      <p:ext uri="{BB962C8B-B14F-4D97-AF65-F5344CB8AC3E}">
        <p14:creationId xmlns:p14="http://schemas.microsoft.com/office/powerpoint/2010/main" val="205320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Проблема адаптации детей — одна из важных проблем, которая решается сегодня в дошкольной организации.</a:t>
            </a:r>
          </a:p>
          <a:p>
            <a:r>
              <a:rPr lang="ru-RU" dirty="0" smtClean="0"/>
              <a:t>Адаптационный период - серьезное испытание для детей, так как ребенок переходит в новую социальную среду, у него появляется новый режим дня, происходит расставание с близкими людьми, он не умеет взаимодействовать со сверстниками).Так же период адаптации может осложняться кризисом 3 лет.  Ребенок принципиально отказывается делать то, о чем его просят,</a:t>
            </a:r>
            <a:r>
              <a:rPr lang="ru-RU" baseline="0" dirty="0" smtClean="0"/>
              <a:t> </a:t>
            </a:r>
            <a:r>
              <a:rPr lang="ru-RU" dirty="0" smtClean="0"/>
              <a:t>настаивает на своем до последнего,</a:t>
            </a:r>
            <a:r>
              <a:rPr lang="ru-RU" baseline="0" dirty="0" smtClean="0"/>
              <a:t> не хочет принимать новые порядки, диктует своими правила поведения, малыш намеренно делает то, что ему запрещают.</a:t>
            </a:r>
            <a:endParaRPr lang="ru-RU" dirty="0" smtClean="0"/>
          </a:p>
          <a:p>
            <a:pPr marL="0" marR="0" indent="0" algn="l" defTabSz="914400" rtl="0" eaLnBrk="1" fontAlgn="auto" latinLnBrk="0" hangingPunct="1">
              <a:lnSpc>
                <a:spcPct val="100000"/>
              </a:lnSpc>
              <a:spcBef>
                <a:spcPts val="0"/>
              </a:spcBef>
              <a:spcAft>
                <a:spcPts val="0"/>
              </a:spcAft>
              <a:buClrTx/>
              <a:buSzTx/>
              <a:buFontTx/>
              <a:buNone/>
              <a:defRPr/>
            </a:pPr>
            <a:r>
              <a:rPr lang="ru-RU" dirty="0" smtClean="0"/>
              <a:t>Чтобы избежать осложнений и обеспечить оптимальное течение адаптации, мы и  разработали данное дидактическое пособие.</a:t>
            </a:r>
          </a:p>
          <a:p>
            <a:pPr marL="0" marR="0" indent="0" algn="l" defTabSz="914400" rtl="0" eaLnBrk="1" fontAlgn="auto" latinLnBrk="0" hangingPunct="1">
              <a:lnSpc>
                <a:spcPct val="100000"/>
              </a:lnSpc>
              <a:spcBef>
                <a:spcPts val="0"/>
              </a:spcBef>
              <a:spcAft>
                <a:spcPts val="0"/>
              </a:spcAft>
              <a:buClrTx/>
              <a:buSzTx/>
              <a:buFontTx/>
              <a:buNone/>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2</a:t>
            </a:fld>
            <a:endParaRPr lang="ru-RU" dirty="0"/>
          </a:p>
        </p:txBody>
      </p:sp>
    </p:spTree>
    <p:extLst>
      <p:ext uri="{BB962C8B-B14F-4D97-AF65-F5344CB8AC3E}">
        <p14:creationId xmlns:p14="http://schemas.microsoft.com/office/powerpoint/2010/main" val="255664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читаем со слайда.</a:t>
            </a:r>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3</a:t>
            </a:fld>
            <a:endParaRPr lang="ru-RU" dirty="0"/>
          </a:p>
        </p:txBody>
      </p:sp>
    </p:spTree>
    <p:extLst>
      <p:ext uri="{BB962C8B-B14F-4D97-AF65-F5344CB8AC3E}">
        <p14:creationId xmlns:p14="http://schemas.microsoft.com/office/powerpoint/2010/main" val="383175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Читаем со слайда…</a:t>
            </a:r>
          </a:p>
          <a:p>
            <a:r>
              <a:rPr lang="ru-RU" dirty="0" smtClean="0"/>
              <a:t>Пока мы можем сказать</a:t>
            </a:r>
            <a:r>
              <a:rPr lang="ru-RU" baseline="0" dirty="0" smtClean="0"/>
              <a:t> только про ожидаемые результаты, так как  данное пособие мы разработали и реализуем  только в этом году. Адаптация будет у нас продолжаться до ноября месяца. После этого мы  на основе адаптационных листов  выявим количество детей с легкой, средней ,тяжелой степенью адаптации и сравним с результатами адаптации прошлого года. </a:t>
            </a:r>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4</a:t>
            </a:fld>
            <a:endParaRPr lang="ru-RU" dirty="0"/>
          </a:p>
        </p:txBody>
      </p:sp>
    </p:spTree>
    <p:extLst>
      <p:ext uri="{BB962C8B-B14F-4D97-AF65-F5344CB8AC3E}">
        <p14:creationId xmlns:p14="http://schemas.microsoft.com/office/powerpoint/2010/main" val="90561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Наша</a:t>
            </a:r>
            <a:r>
              <a:rPr lang="ru-RU" baseline="0" dirty="0" smtClean="0"/>
              <a:t> пособие состоит из самой книги (</a:t>
            </a:r>
            <a:r>
              <a:rPr lang="ru-RU" dirty="0" smtClean="0"/>
              <a:t>Рассказываем из каких</a:t>
            </a:r>
            <a:r>
              <a:rPr lang="ru-RU" baseline="0" dirty="0" smtClean="0"/>
              <a:t> материалов сделана книга)</a:t>
            </a:r>
          </a:p>
          <a:p>
            <a:r>
              <a:rPr lang="ru-RU" baseline="0" dirty="0" smtClean="0"/>
              <a:t>К этой книге прилагается сборник художественных и коррекционных сказок. (сказки взяты из книг Ольги Владимировны </a:t>
            </a:r>
            <a:r>
              <a:rPr lang="ru-RU" baseline="0" dirty="0" err="1" smtClean="0"/>
              <a:t>Хухлаевой</a:t>
            </a:r>
            <a:r>
              <a:rPr lang="ru-RU" baseline="0" dirty="0" smtClean="0"/>
              <a:t>, </a:t>
            </a:r>
            <a:r>
              <a:rPr lang="ru-RU" baseline="0" dirty="0" err="1" smtClean="0"/>
              <a:t>Р</a:t>
            </a:r>
            <a:r>
              <a:rPr lang="ru-RU" sz="1200" b="0" i="0" kern="1200" dirty="0" err="1" smtClean="0">
                <a:solidFill>
                  <a:schemeClr val="tx1"/>
                </a:solidFill>
                <a:latin typeface="+mn-lt"/>
                <a:ea typeface="+mn-ea"/>
                <a:cs typeface="+mn-cs"/>
              </a:rPr>
              <a:t>азиды</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Мугаллимовны</a:t>
            </a:r>
            <a:r>
              <a:rPr lang="ru-RU" sz="1200" b="0" i="0" kern="1200" dirty="0" smtClean="0">
                <a:solidFill>
                  <a:schemeClr val="tx1"/>
                </a:solidFill>
                <a:latin typeface="+mn-lt"/>
                <a:ea typeface="+mn-ea"/>
                <a:cs typeface="+mn-cs"/>
              </a:rPr>
              <a:t> Ткач, с  просторов  интернета)</a:t>
            </a:r>
          </a:p>
          <a:p>
            <a:r>
              <a:rPr lang="ru-RU" sz="1200" b="0" i="0" kern="1200" dirty="0" smtClean="0">
                <a:solidFill>
                  <a:schemeClr val="tx1"/>
                </a:solidFill>
                <a:latin typeface="+mn-lt"/>
                <a:ea typeface="+mn-ea"/>
                <a:cs typeface="+mn-cs"/>
              </a:rPr>
              <a:t>Тактильные дорожки</a:t>
            </a:r>
            <a:r>
              <a:rPr lang="ru-RU" sz="1200" b="0" i="0" kern="1200" baseline="0" dirty="0" smtClean="0">
                <a:solidFill>
                  <a:schemeClr val="tx1"/>
                </a:solidFill>
                <a:latin typeface="+mn-lt"/>
                <a:ea typeface="+mn-ea"/>
                <a:cs typeface="+mn-cs"/>
              </a:rPr>
              <a:t> (при  их изготовлении мы опирались на героев и реквизит к сказкам, например  герой лиса- тактильная дорожка лиса, облачко – тактильная дорожка облачко)</a:t>
            </a:r>
            <a:endParaRPr lang="ru-RU" sz="1200" b="0" i="0" kern="1200" dirty="0" smtClean="0">
              <a:solidFill>
                <a:schemeClr val="tx1"/>
              </a:solidFill>
              <a:latin typeface="+mn-lt"/>
              <a:ea typeface="+mn-ea"/>
              <a:cs typeface="+mn-cs"/>
            </a:endParaRPr>
          </a:p>
          <a:p>
            <a:r>
              <a:rPr lang="ru-RU" dirty="0" smtClean="0"/>
              <a:t>Персонажи и реквизиты из сказок, изготовленные из фетра</a:t>
            </a:r>
          </a:p>
          <a:p>
            <a:r>
              <a:rPr lang="ru-RU" dirty="0" smtClean="0"/>
              <a:t>Наше пособие может пополняться, как и сказками так и тактильными дорожками, и героями.</a:t>
            </a:r>
          </a:p>
          <a:p>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5</a:t>
            </a:fld>
            <a:endParaRPr lang="ru-RU"/>
          </a:p>
        </p:txBody>
      </p:sp>
    </p:spTree>
    <p:extLst>
      <p:ext uri="{BB962C8B-B14F-4D97-AF65-F5344CB8AC3E}">
        <p14:creationId xmlns:p14="http://schemas.microsoft.com/office/powerpoint/2010/main" val="82109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За время своей работы мы поняли что прямые способы воздействия на ребенка не всегда являются эффективными , чем игровые методы. С помощью тактильной книги «целебное» воздействие на ребенка как раз таки и происходит  в игровой, веселой форме.  Малыши избавляются от страхов, на страиваются на позитивный лад. Волшебные сказки мягкое влияют на поведение ребенка (проблемное поведение заменяется адекватными видами поведения), показывают ребенку выход из проблемных ситуаций. Тактильные дорожки помогают успокоить ребенка,  снижают уровень тревожности, улучшают эмоциональное состояние, </a:t>
            </a:r>
          </a:p>
          <a:p>
            <a:pPr marL="0" marR="0" lvl="0" indent="0" algn="l" defTabSz="914400" rtl="0" eaLnBrk="1" fontAlgn="auto" latinLnBrk="0" hangingPunct="1">
              <a:lnSpc>
                <a:spcPct val="100000"/>
              </a:lnSpc>
              <a:spcBef>
                <a:spcPts val="0"/>
              </a:spcBef>
              <a:spcAft>
                <a:spcPts val="0"/>
              </a:spcAft>
              <a:buClrTx/>
              <a:buSzTx/>
              <a:buFontTx/>
              <a:buNone/>
              <a:defRPr/>
            </a:pPr>
            <a:r>
              <a:rPr lang="ru-RU" b="0" i="0" dirty="0" smtClean="0">
                <a:solidFill>
                  <a:srgbClr val="000000"/>
                </a:solidFill>
                <a:effectLst/>
                <a:latin typeface="Times New Roman" panose="02020603050405020304" pitchFamily="18" charset="0"/>
              </a:rPr>
              <a:t>способствуют мышечному</a:t>
            </a:r>
            <a:r>
              <a:rPr lang="ru-RU" b="0" i="0" baseline="0" dirty="0" smtClean="0">
                <a:solidFill>
                  <a:srgbClr val="000000"/>
                </a:solidFill>
                <a:effectLst/>
                <a:latin typeface="Times New Roman" panose="02020603050405020304" pitchFamily="18" charset="0"/>
              </a:rPr>
              <a:t> </a:t>
            </a:r>
            <a:r>
              <a:rPr lang="ru-RU" b="0" i="0" dirty="0" smtClean="0">
                <a:solidFill>
                  <a:srgbClr val="000000"/>
                </a:solidFill>
                <a:effectLst/>
                <a:latin typeface="Times New Roman" panose="02020603050405020304" pitchFamily="18" charset="0"/>
              </a:rPr>
              <a:t>расслаблению за счет легкого точечного массажа рук.</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Номер слайда 3"/>
          <p:cNvSpPr>
            <a:spLocks noGrp="1"/>
          </p:cNvSpPr>
          <p:nvPr>
            <p:ph type="sldNum" sz="quarter" idx="10"/>
          </p:nvPr>
        </p:nvSpPr>
        <p:spPr/>
        <p:txBody>
          <a:bodyPr/>
          <a:lstStyle/>
          <a:p>
            <a:fld id="{C2915A6C-6041-4C29-9406-76C297BF8817}" type="slidenum">
              <a:rPr lang="ru-RU" smtClean="0"/>
              <a:t>6</a:t>
            </a:fld>
            <a:endParaRPr lang="ru-RU"/>
          </a:p>
        </p:txBody>
      </p:sp>
    </p:spTree>
    <p:extLst>
      <p:ext uri="{BB962C8B-B14F-4D97-AF65-F5344CB8AC3E}">
        <p14:creationId xmlns:p14="http://schemas.microsoft.com/office/powerpoint/2010/main" val="419252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представлены фото занятий.</a:t>
            </a:r>
          </a:p>
          <a:p>
            <a:r>
              <a:rPr lang="ru-RU" baseline="0" dirty="0" smtClean="0"/>
              <a:t>Наше занятие проходим таким образом: сначала мы знакомим детей с самой книгой ( дети потрогали книгу, посмотрели странички, потрогали тактильные узоры в книге). </a:t>
            </a:r>
          </a:p>
          <a:p>
            <a:r>
              <a:rPr lang="ru-RU" baseline="0" dirty="0" smtClean="0"/>
              <a:t>Потом мы рассказываем сказку из нашего сборника и каждого героя и реквизит прикладываем на страничку книги (иногда это делаем мы, но чаще всего это делают дети).</a:t>
            </a:r>
          </a:p>
          <a:p>
            <a:r>
              <a:rPr lang="ru-RU" dirty="0" smtClean="0"/>
              <a:t>В момент прочтения сказки </a:t>
            </a:r>
            <a:r>
              <a:rPr lang="ru-RU" baseline="0" dirty="0" smtClean="0"/>
              <a:t> детям даются тактильные дорожки (например колобок покатился по дорожке, ребята потрогайте какая у нас дорожка,  потом он покатился по травке потрогайте какая травка,….катился колобок и встретил лису потрогайте какая у нас лиса ). </a:t>
            </a:r>
          </a:p>
          <a:p>
            <a:r>
              <a:rPr lang="ru-RU" baseline="0" dirty="0" smtClean="0"/>
              <a:t> Многие 3 летние дети могут организованно передать дорожку по кругу, по этому  мы даем им дорожки в момент прочтения сказки, а в конце занятия мы можем с ними можем обсудить сказку, дорожки ( какой герой вам понравился, какую дорожку вам понравилось трогать и т.д.) . А с  1,5 годовалыми детьми мы трогаем дорожки после прочтения сказки ( проговариваем и показываем какие были герои и даем потрогать  соответствующую тактильную дорожку).</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solidFill>
                  <a:prstClr val="black"/>
                </a:solidFill>
              </a:rPr>
              <a:t>7</a:t>
            </a:fld>
            <a:endParaRPr lang="ru-RU">
              <a:solidFill>
                <a:prstClr val="black"/>
              </a:solidFill>
            </a:endParaRPr>
          </a:p>
        </p:txBody>
      </p:sp>
    </p:spTree>
    <p:extLst>
      <p:ext uri="{BB962C8B-B14F-4D97-AF65-F5344CB8AC3E}">
        <p14:creationId xmlns:p14="http://schemas.microsoft.com/office/powerpoint/2010/main" val="334809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p:txBody>
      </p:sp>
      <p:sp>
        <p:nvSpPr>
          <p:cNvPr id="4" name="Номер слайда 3"/>
          <p:cNvSpPr>
            <a:spLocks noGrp="1"/>
          </p:cNvSpPr>
          <p:nvPr>
            <p:ph type="sldNum" sz="quarter" idx="10"/>
          </p:nvPr>
        </p:nvSpPr>
        <p:spPr/>
        <p:txBody>
          <a:bodyPr/>
          <a:lstStyle/>
          <a:p>
            <a:fld id="{C2915A6C-6041-4C29-9406-76C297BF8817}" type="slidenum">
              <a:rPr lang="ru-RU" smtClean="0"/>
              <a:t>8</a:t>
            </a:fld>
            <a:endParaRPr lang="ru-RU"/>
          </a:p>
        </p:txBody>
      </p:sp>
    </p:spTree>
    <p:extLst>
      <p:ext uri="{BB962C8B-B14F-4D97-AF65-F5344CB8AC3E}">
        <p14:creationId xmlns:p14="http://schemas.microsoft.com/office/powerpoint/2010/main" val="38259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p>
          <a:p>
            <a:r>
              <a:rPr lang="ru-RU" dirty="0" smtClean="0"/>
              <a:t>Нашу теоритическую</a:t>
            </a:r>
            <a:r>
              <a:rPr lang="ru-RU" baseline="0" dirty="0" smtClean="0"/>
              <a:t> часть, мы хотим закончить интересной, поучительной притчей, а после приступим к практической части. </a:t>
            </a:r>
            <a:r>
              <a:rPr lang="ru-RU" dirty="0" smtClean="0"/>
              <a:t>Читаем</a:t>
            </a:r>
            <a:r>
              <a:rPr lang="ru-RU" baseline="0" dirty="0" smtClean="0"/>
              <a:t> притчу.</a:t>
            </a:r>
            <a:endParaRPr lang="ru-RU" dirty="0"/>
          </a:p>
        </p:txBody>
      </p:sp>
      <p:sp>
        <p:nvSpPr>
          <p:cNvPr id="4" name="Номер слайда 3"/>
          <p:cNvSpPr>
            <a:spLocks noGrp="1"/>
          </p:cNvSpPr>
          <p:nvPr>
            <p:ph type="sldNum" sz="quarter" idx="10"/>
          </p:nvPr>
        </p:nvSpPr>
        <p:spPr/>
        <p:txBody>
          <a:bodyPr/>
          <a:lstStyle/>
          <a:p>
            <a:fld id="{C2915A6C-6041-4C29-9406-76C297BF8817}" type="slidenum">
              <a:rPr lang="ru-RU" smtClean="0"/>
              <a:t>9</a:t>
            </a:fld>
            <a:endParaRPr lang="ru-RU" dirty="0"/>
          </a:p>
        </p:txBody>
      </p:sp>
    </p:spTree>
    <p:extLst>
      <p:ext uri="{BB962C8B-B14F-4D97-AF65-F5344CB8AC3E}">
        <p14:creationId xmlns:p14="http://schemas.microsoft.com/office/powerpoint/2010/main" val="425966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17.12.2023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t>17.12.2023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08331" y="1699526"/>
            <a:ext cx="8215370" cy="2153970"/>
          </a:xfrm>
        </p:spPr>
        <p:txBody>
          <a:bodyPr>
            <a:normAutofit/>
          </a:bodyPr>
          <a:lstStyle/>
          <a:p>
            <a:pPr algn="ctr"/>
            <a:r>
              <a:rPr lang="ru-RU" sz="4000" b="1" dirty="0" smtClean="0">
                <a:solidFill>
                  <a:schemeClr val="tx1"/>
                </a:solidFill>
                <a:effectLst>
                  <a:outerShdw blurRad="38100" dist="38100" dir="2700000" algn="tl">
                    <a:srgbClr val="000000">
                      <a:alpha val="43137"/>
                    </a:srgbClr>
                  </a:outerShdw>
                </a:effectLst>
                <a:latin typeface="Arial Narrow" panose="020B0606020202030204" pitchFamily="34" charset="0"/>
              </a:rPr>
              <a:t>Тактильная книга </a:t>
            </a:r>
            <a:r>
              <a:rPr lang="ru-RU" sz="4000" b="1" dirty="0" smtClean="0">
                <a:solidFill>
                  <a:schemeClr val="tx1"/>
                </a:solidFill>
                <a:effectLst>
                  <a:outerShdw blurRad="38100" dist="38100" dir="2700000" algn="tl">
                    <a:srgbClr val="000000">
                      <a:alpha val="43137"/>
                    </a:srgbClr>
                  </a:outerShdw>
                </a:effectLst>
                <a:latin typeface="Arial Narrow" panose="020B0606020202030204" pitchFamily="34" charset="0"/>
              </a:rPr>
              <a:t>сказок </a:t>
            </a:r>
            <a:r>
              <a:rPr lang="ru-RU" sz="4000" b="1" dirty="0" smtClean="0">
                <a:solidFill>
                  <a:schemeClr val="tx1"/>
                </a:solidFill>
                <a:effectLst>
                  <a:outerShdw blurRad="38100" dist="38100" dir="2700000" algn="tl">
                    <a:srgbClr val="000000">
                      <a:alpha val="43137"/>
                    </a:srgbClr>
                  </a:outerShdw>
                </a:effectLst>
                <a:latin typeface="Arial Narrow" panose="020B0606020202030204" pitchFamily="34" charset="0"/>
              </a:rPr>
              <a:t>как средство успешной  адаптации детей к условиям ДОУ</a:t>
            </a:r>
            <a:endParaRPr lang="ru-RU" sz="40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5" name="Подзаголовок 4"/>
          <p:cNvSpPr>
            <a:spLocks noGrp="1"/>
          </p:cNvSpPr>
          <p:nvPr>
            <p:ph type="subTitle" idx="1"/>
          </p:nvPr>
        </p:nvSpPr>
        <p:spPr>
          <a:xfrm>
            <a:off x="2571736" y="4929198"/>
            <a:ext cx="6400800" cy="1752600"/>
          </a:xfrm>
        </p:spPr>
        <p:txBody>
          <a:bodyPr>
            <a:normAutofit/>
          </a:bodyPr>
          <a:lstStyle/>
          <a:p>
            <a:pPr>
              <a:spcBef>
                <a:spcPts val="0"/>
              </a:spcBef>
            </a:pPr>
            <a:r>
              <a:rPr lang="ru-RU" sz="2200" dirty="0">
                <a:solidFill>
                  <a:prstClr val="black"/>
                </a:solidFill>
                <a:latin typeface="Times New Roman" panose="02020603050405020304"/>
                <a:ea typeface="Times New Roman" panose="02020603050405020304"/>
              </a:rPr>
              <a:t>Леоненко Людмила Геннадьевна</a:t>
            </a:r>
            <a:r>
              <a:rPr lang="ru-RU" sz="2200" dirty="0" smtClean="0">
                <a:solidFill>
                  <a:prstClr val="black"/>
                </a:solidFill>
                <a:latin typeface="Times New Roman" panose="02020603050405020304"/>
                <a:ea typeface="Times New Roman" panose="02020603050405020304"/>
              </a:rPr>
              <a:t>,</a:t>
            </a:r>
            <a:endParaRPr lang="ru-RU" sz="2200" dirty="0" smtClean="0">
              <a:solidFill>
                <a:srgbClr val="000000"/>
              </a:solidFill>
              <a:latin typeface="Times New Roman" panose="02020603050405020304"/>
              <a:ea typeface="Calibri" panose="020F0502020204030204"/>
            </a:endParaRPr>
          </a:p>
          <a:p>
            <a:pPr lvl="0" algn="r">
              <a:spcBef>
                <a:spcPts val="0"/>
              </a:spcBef>
            </a:pPr>
            <a:r>
              <a:rPr lang="ru-RU" sz="2200" dirty="0" smtClean="0">
                <a:solidFill>
                  <a:srgbClr val="000000"/>
                </a:solidFill>
                <a:latin typeface="Times New Roman" panose="02020603050405020304"/>
                <a:ea typeface="Calibri" panose="020F0502020204030204"/>
              </a:rPr>
              <a:t>Смирнова </a:t>
            </a:r>
            <a:r>
              <a:rPr lang="ru-RU" sz="2200" dirty="0" smtClean="0">
                <a:solidFill>
                  <a:srgbClr val="000000"/>
                </a:solidFill>
                <a:latin typeface="Times New Roman" panose="02020603050405020304"/>
                <a:ea typeface="Calibri" panose="020F0502020204030204"/>
              </a:rPr>
              <a:t>Наталья </a:t>
            </a:r>
            <a:r>
              <a:rPr lang="ru-RU" sz="2200" dirty="0" smtClean="0">
                <a:solidFill>
                  <a:srgbClr val="000000"/>
                </a:solidFill>
                <a:latin typeface="Times New Roman" panose="02020603050405020304"/>
                <a:ea typeface="Calibri" panose="020F0502020204030204"/>
              </a:rPr>
              <a:t>Александровна,</a:t>
            </a:r>
            <a:endParaRPr lang="ru-RU" sz="2200" dirty="0" smtClean="0">
              <a:solidFill>
                <a:srgbClr val="000000"/>
              </a:solidFill>
              <a:latin typeface="Times New Roman" panose="02020603050405020304"/>
              <a:ea typeface="Calibri" panose="020F0502020204030204"/>
            </a:endParaRPr>
          </a:p>
          <a:p>
            <a:pPr lvl="0" algn="r">
              <a:spcBef>
                <a:spcPts val="0"/>
              </a:spcBef>
            </a:pPr>
            <a:r>
              <a:rPr lang="ru-RU" sz="2200" dirty="0" smtClean="0">
                <a:solidFill>
                  <a:prstClr val="black"/>
                </a:solidFill>
                <a:latin typeface="Times New Roman" panose="02020603050405020304"/>
                <a:ea typeface="Times New Roman" panose="02020603050405020304"/>
              </a:rPr>
              <a:t>педагоги-психологи </a:t>
            </a:r>
            <a:endParaRPr lang="ru-RU" sz="2200" dirty="0" smtClean="0">
              <a:solidFill>
                <a:prstClr val="black"/>
              </a:solidFill>
              <a:latin typeface="Times New Roman" panose="02020603050405020304"/>
              <a:ea typeface="Times New Roman" panose="02020603050405020304"/>
            </a:endParaRPr>
          </a:p>
          <a:p>
            <a:pPr lvl="0" algn="r">
              <a:spcBef>
                <a:spcPts val="0"/>
              </a:spcBef>
            </a:pPr>
            <a:r>
              <a:rPr lang="ru-RU" sz="2200" dirty="0" smtClean="0">
                <a:solidFill>
                  <a:prstClr val="black"/>
                </a:solidFill>
                <a:latin typeface="Times New Roman" panose="02020603050405020304"/>
                <a:ea typeface="Times New Roman" panose="02020603050405020304"/>
              </a:rPr>
              <a:t>МАДОУ  ЦРР д/с №50</a:t>
            </a:r>
            <a:r>
              <a:rPr lang="ru-RU" sz="2200" dirty="0" smtClean="0">
                <a:solidFill>
                  <a:srgbClr val="000000"/>
                </a:solidFill>
                <a:latin typeface="Times New Roman" panose="02020603050405020304"/>
                <a:ea typeface="Calibri" panose="020F0502020204030204"/>
              </a:rPr>
              <a:t> города Тюмени</a:t>
            </a:r>
            <a:endParaRPr lang="ru-RU" sz="2200" dirty="0" smtClean="0">
              <a:solidFill>
                <a:prstClr val="black"/>
              </a:solidFill>
            </a:endParaRPr>
          </a:p>
          <a:p>
            <a:endParaRPr lang="ru-RU" dirty="0"/>
          </a:p>
        </p:txBody>
      </p:sp>
      <p:sp>
        <p:nvSpPr>
          <p:cNvPr id="6" name="Заголовок 3"/>
          <p:cNvSpPr txBox="1">
            <a:spLocks/>
          </p:cNvSpPr>
          <p:nvPr/>
        </p:nvSpPr>
        <p:spPr>
          <a:xfrm>
            <a:off x="323528" y="269483"/>
            <a:ext cx="8215370" cy="215397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ru-RU" sz="4000"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угольник 1"/>
          <p:cNvSpPr/>
          <p:nvPr/>
        </p:nvSpPr>
        <p:spPr>
          <a:xfrm>
            <a:off x="1043608" y="476673"/>
            <a:ext cx="7344816" cy="1015663"/>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Муниципальное автономное дошкольное образовательное учреждение Центр развития ребенка – детский сад № 50 города Тюмени </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715436" cy="5214974"/>
          </a:xfrm>
        </p:spPr>
        <p:txBody>
          <a:bodyPr>
            <a:normAutofit fontScale="92500"/>
          </a:bodyPr>
          <a:lstStyle/>
          <a:p>
            <a:pPr>
              <a:buNone/>
            </a:pPr>
            <a:r>
              <a:rPr lang="en-US" sz="2800"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Подумав так, он всё же решил обратиться к Богу в молитве и рассказать ему о своих переживаниях:</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О Господь, я вкладывал все свои силы, чтобы выполнять задание, которое ты мне дал. Но до сих пор, хотя прошло столько времени, я не сумел вырастить на своём поле ни единого цветочка. Что я делаю не так? Почему у меня не получается?</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Тогда Бог ответил ему с пониманием и сочувствием:</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a:r>
            <a:br>
              <a:rPr lang="ru-RU" sz="1900" dirty="0" smtClean="0">
                <a:latin typeface="Times New Roman" panose="02020603050405020304" pitchFamily="18" charset="0"/>
                <a:cs typeface="Times New Roman" panose="02020603050405020304" pitchFamily="18" charset="0"/>
              </a:rPr>
            </a:br>
            <a:r>
              <a:rPr lang="ru-RU" sz="1900" dirty="0" smtClean="0">
                <a:latin typeface="Times New Roman" panose="02020603050405020304" pitchFamily="18" charset="0"/>
                <a:cs typeface="Times New Roman" panose="02020603050405020304" pitchFamily="18" charset="0"/>
              </a:rPr>
              <a:t>— Друг мой! Когда я предложил тебе это служение, ты с готовностью согласился. Я сказал, чтобы ты носил воду столько, сколько у тебя хватит сил — и ты делал это.. Теперь ты знаешь, как правильно ухаживать, поливать, чтобы не размывать почву, и чтобы воды хватило везде, Но не всегда сразу мы можем разглядеть плоды нашего труда..Иногда для этого нужно приложить много усилий и терпения, чтобы получить результат. А теперь иди на поле и ты все увидишь.</a:t>
            </a:r>
            <a:endParaRPr lang="en-US" sz="1900" dirty="0" smtClean="0">
              <a:latin typeface="Times New Roman" panose="02020603050405020304" pitchFamily="18" charset="0"/>
              <a:cs typeface="Times New Roman" panose="02020603050405020304" pitchFamily="18" charset="0"/>
            </a:endParaRPr>
          </a:p>
          <a:p>
            <a:pPr>
              <a:buNone/>
            </a:pPr>
            <a:r>
              <a:rPr lang="ru-RU"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Служитель вернулся на свое поле и увидел ростки, которые пробивались сквозь почву, а на некоторых ростках набухли бутоны</a:t>
            </a:r>
            <a:r>
              <a:rPr lang="ru-RU" sz="2800" dirty="0" smtClean="0">
                <a:latin typeface="Times New Roman" panose="02020603050405020304" pitchFamily="18" charset="0"/>
                <a:cs typeface="Times New Roman" panose="02020603050405020304" pitchFamily="18" charset="0"/>
              </a:rPr>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052736"/>
            <a:ext cx="8229600" cy="4389120"/>
          </a:xfrm>
        </p:spPr>
        <p:txBody>
          <a:bodyPr>
            <a:normAutofit/>
          </a:bodyPr>
          <a:lstStyle/>
          <a:p>
            <a:pPr algn="ctr"/>
            <a:endParaRPr lang="ru-RU" sz="5400" b="1" dirty="0" smtClean="0"/>
          </a:p>
          <a:p>
            <a:pPr marL="0" indent="0" algn="ctr">
              <a:buNone/>
            </a:pPr>
            <a:r>
              <a:rPr lang="ru-RU" sz="5400" b="1" dirty="0" smtClean="0"/>
              <a:t>Спасибо за внимание!</a:t>
            </a:r>
            <a:endParaRPr lang="ru-RU"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784976" cy="6480720"/>
          </a:xfrm>
        </p:spPr>
        <p:txBody>
          <a:bodyPr>
            <a:normAutofit/>
          </a:bodyPr>
          <a:lstStyle/>
          <a:p>
            <a:r>
              <a:rPr lang="ru-RU" b="1" dirty="0" smtClean="0">
                <a:latin typeface="Times New Roman" panose="02020603050405020304" pitchFamily="18" charset="0"/>
                <a:cs typeface="Times New Roman" panose="02020603050405020304" pitchFamily="18" charset="0"/>
              </a:rPr>
              <a:t>Проблема адаптации детей </a:t>
            </a:r>
            <a:r>
              <a:rPr lang="ru-RU" dirty="0" smtClean="0">
                <a:latin typeface="Times New Roman" panose="02020603050405020304" pitchFamily="18" charset="0"/>
                <a:cs typeface="Times New Roman" panose="02020603050405020304" pitchFamily="18" charset="0"/>
              </a:rPr>
              <a:t>— одна из важных проблем, которая решается сегодня в дошкольной организации.</a:t>
            </a:r>
          </a:p>
          <a:p>
            <a:r>
              <a:rPr lang="ru-RU" b="1" dirty="0" smtClean="0">
                <a:latin typeface="Times New Roman" panose="02020603050405020304" pitchFamily="18" charset="0"/>
                <a:cs typeface="Times New Roman" panose="02020603050405020304" pitchFamily="18" charset="0"/>
              </a:rPr>
              <a:t>Адаптационный период </a:t>
            </a:r>
            <a:r>
              <a:rPr lang="ru-RU" dirty="0" smtClean="0">
                <a:latin typeface="Times New Roman" panose="02020603050405020304" pitchFamily="18" charset="0"/>
                <a:cs typeface="Times New Roman" panose="02020603050405020304" pitchFamily="18" charset="0"/>
              </a:rPr>
              <a:t>- серьезное испытание для детей.</a:t>
            </a:r>
          </a:p>
          <a:p>
            <a:r>
              <a:rPr lang="ru-RU" dirty="0" smtClean="0">
                <a:latin typeface="Times New Roman" panose="02020603050405020304" pitchFamily="18" charset="0"/>
                <a:cs typeface="Times New Roman" panose="02020603050405020304" pitchFamily="18" charset="0"/>
              </a:rPr>
              <a:t>Чтобы избежать осложнений и обеспечить благоприятное течение адаптации, мы разработали дидактическое пособие «Тактильная книга сказок».</a:t>
            </a:r>
          </a:p>
          <a:p>
            <a:endParaRPr lang="ru-RU" b="1" dirty="0" smtClean="0"/>
          </a:p>
        </p:txBody>
      </p:sp>
      <p:pic>
        <p:nvPicPr>
          <p:cNvPr id="1026" name="Picture 2" descr="C:\Users\User\Desktop\IMG_20231004_083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169444"/>
            <a:ext cx="5112568" cy="3582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358246" cy="6143668"/>
          </a:xfrm>
        </p:spPr>
        <p:txBody>
          <a:bodyPr>
            <a:normAutofit/>
          </a:bodyPr>
          <a:lstStyle/>
          <a:p>
            <a:r>
              <a:rPr lang="ru-RU" b="1" dirty="0" smtClean="0">
                <a:latin typeface="Times New Roman" panose="02020603050405020304" pitchFamily="18" charset="0"/>
                <a:cs typeface="Times New Roman" panose="02020603050405020304" pitchFamily="18" charset="0"/>
              </a:rPr>
              <a:t>Цель: </a:t>
            </a:r>
            <a:r>
              <a:rPr lang="ru-RU" dirty="0" smtClean="0">
                <a:latin typeface="Times New Roman" panose="02020603050405020304" pitchFamily="18" charset="0"/>
                <a:cs typeface="Times New Roman" panose="02020603050405020304" pitchFamily="18" charset="0"/>
              </a:rPr>
              <a:t>создание благоприятных условий, направленных на успешную адаптацию детей в ДОУ.</a:t>
            </a:r>
          </a:p>
          <a:p>
            <a:r>
              <a:rPr lang="ru-RU" b="1" dirty="0" smtClean="0">
                <a:latin typeface="Times New Roman" panose="02020603050405020304" pitchFamily="18" charset="0"/>
                <a:cs typeface="Times New Roman" panose="02020603050405020304" pitchFamily="18" charset="0"/>
              </a:rPr>
              <a:t>Задачи:</a:t>
            </a:r>
          </a:p>
          <a:p>
            <a:r>
              <a:rPr lang="ru-RU" dirty="0" smtClean="0">
                <a:latin typeface="Times New Roman" panose="02020603050405020304" pitchFamily="18" charset="0"/>
                <a:cs typeface="Times New Roman" panose="02020603050405020304" pitchFamily="18" charset="0"/>
              </a:rPr>
              <a:t>Формировать  у детей положительное отношение к детскому саду;</a:t>
            </a:r>
          </a:p>
          <a:p>
            <a:r>
              <a:rPr lang="ru-RU" dirty="0" smtClean="0">
                <a:latin typeface="Times New Roman" panose="02020603050405020304" pitchFamily="18" charset="0"/>
                <a:cs typeface="Times New Roman" panose="02020603050405020304" pitchFamily="18" charset="0"/>
              </a:rPr>
              <a:t>развивать навыки взаимодействия детей друг с другом;</a:t>
            </a:r>
          </a:p>
          <a:p>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реодолевать  стрессовые состояния у детей в период адаптации к ДОУ;</a:t>
            </a:r>
          </a:p>
          <a:p>
            <a:r>
              <a:rPr lang="ru-RU" dirty="0" smtClean="0">
                <a:latin typeface="Times New Roman" panose="02020603050405020304" pitchFamily="18" charset="0"/>
                <a:cs typeface="Times New Roman" panose="02020603050405020304" pitchFamily="18" charset="0"/>
              </a:rPr>
              <a:t>развивать  игровые навыки у детей в период адаптации.</a:t>
            </a:r>
          </a:p>
          <a:p>
            <a:r>
              <a:rPr lang="ru-RU" b="1" dirty="0" smtClean="0">
                <a:latin typeface="Times New Roman" panose="02020603050405020304" pitchFamily="18" charset="0"/>
                <a:cs typeface="Times New Roman" panose="02020603050405020304" pitchFamily="18" charset="0"/>
              </a:rPr>
              <a:t>Сроки реализации: </a:t>
            </a:r>
            <a:r>
              <a:rPr lang="ru-RU" dirty="0" smtClean="0">
                <a:latin typeface="Times New Roman" panose="02020603050405020304" pitchFamily="18" charset="0"/>
                <a:cs typeface="Times New Roman" panose="02020603050405020304" pitchFamily="18" charset="0"/>
              </a:rPr>
              <a:t>июль 2023 г. – ноябрь 2023 г.</a:t>
            </a:r>
          </a:p>
          <a:p>
            <a:r>
              <a:rPr lang="ru-RU" b="1" dirty="0" smtClean="0">
                <a:latin typeface="Times New Roman" panose="02020603050405020304" pitchFamily="18" charset="0"/>
                <a:cs typeface="Times New Roman" panose="02020603050405020304" pitchFamily="18" charset="0"/>
              </a:rPr>
              <a:t> Участники:  </a:t>
            </a:r>
            <a:r>
              <a:rPr lang="ru-RU" dirty="0" smtClean="0">
                <a:latin typeface="Times New Roman" panose="02020603050405020304" pitchFamily="18" charset="0"/>
                <a:cs typeface="Times New Roman" panose="02020603050405020304" pitchFamily="18" charset="0"/>
              </a:rPr>
              <a:t>дети раннего и младшего возраста, педагоги-психологи, педагоги.</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b="1" dirty="0" smtClean="0">
                <a:solidFill>
                  <a:schemeClr val="tx1"/>
                </a:solidFill>
              </a:rPr>
              <a:t>Ожидаемые результаты</a:t>
            </a:r>
            <a:endParaRPr lang="ru-RU" b="1" dirty="0">
              <a:solidFill>
                <a:schemeClr val="tx1"/>
              </a:solidFill>
            </a:endParaRPr>
          </a:p>
        </p:txBody>
      </p:sp>
      <p:sp>
        <p:nvSpPr>
          <p:cNvPr id="3" name="Содержимое 2"/>
          <p:cNvSpPr>
            <a:spLocks noGrp="1"/>
          </p:cNvSpPr>
          <p:nvPr>
            <p:ph idx="1"/>
          </p:nvPr>
        </p:nvSpPr>
        <p:spPr/>
        <p:txBody>
          <a:bodyPr/>
          <a:lstStyle/>
          <a:p>
            <a:pPr algn="ctr">
              <a:buFont typeface="Wingdings" panose="05000000000000000000" pitchFamily="2" charset="2"/>
              <a:buChar char="Ø"/>
            </a:pPr>
            <a:r>
              <a:rPr lang="ru-RU" b="1" u="sng" dirty="0" smtClean="0">
                <a:latin typeface="Times New Roman" panose="02020603050405020304" pitchFamily="18" charset="0"/>
                <a:cs typeface="Times New Roman" panose="02020603050405020304" pitchFamily="18" charset="0"/>
              </a:rPr>
              <a:t>Успешная адаптация детей к условиям ДОУ</a:t>
            </a:r>
          </a:p>
          <a:p>
            <a:pPr algn="ctr">
              <a:buFont typeface="Wingdings" panose="05000000000000000000" pitchFamily="2" charset="2"/>
              <a:buChar char="Ø"/>
            </a:pPr>
            <a:endParaRPr lang="ru-RU" b="1" u="sng"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Преобладание у детей устойчиво-спокойного эмоционального состояния.</a:t>
            </a:r>
          </a:p>
          <a:p>
            <a:pPr>
              <a:buNone/>
            </a:pP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Усвоение навыков взаимодействия между детьми.</a:t>
            </a:r>
          </a:p>
          <a:p>
            <a:pPr>
              <a:buFont typeface="Wingdings" panose="05000000000000000000" pitchFamily="2" charset="2"/>
              <a:buChar char="Ø"/>
            </a:pP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Положительный настрой ребенка на посещение детского сада.</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Autofit/>
          </a:bodyPr>
          <a:lstStyle/>
          <a:p>
            <a:pPr algn="ctr"/>
            <a:r>
              <a:rPr lang="ru-RU" sz="4400" b="1" dirty="0" smtClean="0">
                <a:solidFill>
                  <a:schemeClr val="tx1"/>
                </a:solidFill>
              </a:rPr>
              <a:t>Обзор дидактического пособия «Тактильная книга сказок»</a:t>
            </a:r>
            <a:endParaRPr lang="ru-RU" sz="4400" b="1" dirty="0">
              <a:solidFill>
                <a:schemeClr val="tx1"/>
              </a:solidFill>
            </a:endParaRPr>
          </a:p>
        </p:txBody>
      </p:sp>
      <p:pic>
        <p:nvPicPr>
          <p:cNvPr id="1026" name="Picture 2" descr="C:\Users\Александр Олегович\Desktop\IMG20230927094933.jpg"/>
          <p:cNvPicPr>
            <a:picLocks noGrp="1" noChangeAspect="1" noChangeArrowheads="1"/>
          </p:cNvPicPr>
          <p:nvPr>
            <p:ph idx="1"/>
          </p:nvPr>
        </p:nvPicPr>
        <p:blipFill>
          <a:blip r:embed="rId3" cstate="print"/>
          <a:srcRect/>
          <a:stretch>
            <a:fillRect/>
          </a:stretch>
        </p:blipFill>
        <p:spPr bwMode="auto">
          <a:xfrm>
            <a:off x="214282" y="1428736"/>
            <a:ext cx="4000528" cy="2565407"/>
          </a:xfrm>
          <a:prstGeom prst="rect">
            <a:avLst/>
          </a:prstGeom>
          <a:ln>
            <a:noFill/>
          </a:ln>
          <a:effectLst>
            <a:outerShdw blurRad="190500" algn="tl" rotWithShape="0">
              <a:srgbClr val="000000">
                <a:alpha val="70000"/>
              </a:srgbClr>
            </a:outerShdw>
          </a:effectLst>
        </p:spPr>
      </p:pic>
      <p:pic>
        <p:nvPicPr>
          <p:cNvPr id="1029" name="Picture 5" descr="C:\Users\Александр Олегович\Desktop\IMG20230927093950.jpg"/>
          <p:cNvPicPr>
            <a:picLocks noChangeAspect="1" noChangeArrowheads="1"/>
          </p:cNvPicPr>
          <p:nvPr/>
        </p:nvPicPr>
        <p:blipFill>
          <a:blip r:embed="rId4" cstate="print"/>
          <a:srcRect/>
          <a:stretch>
            <a:fillRect/>
          </a:stretch>
        </p:blipFill>
        <p:spPr bwMode="auto">
          <a:xfrm>
            <a:off x="4429124" y="1571612"/>
            <a:ext cx="4572032" cy="4940130"/>
          </a:xfrm>
          <a:prstGeom prst="rect">
            <a:avLst/>
          </a:prstGeom>
          <a:ln>
            <a:noFill/>
          </a:ln>
          <a:effectLst>
            <a:outerShdw blurRad="190500" algn="tl" rotWithShape="0">
              <a:srgbClr val="000000">
                <a:alpha val="70000"/>
              </a:srgbClr>
            </a:outerShdw>
          </a:effectLst>
        </p:spPr>
      </p:pic>
      <p:pic>
        <p:nvPicPr>
          <p:cNvPr id="1030" name="Picture 6" descr="C:\Users\Александр Олегович\Desktop\IMG20230927094348.jpg"/>
          <p:cNvPicPr>
            <a:picLocks noChangeAspect="1" noChangeArrowheads="1"/>
          </p:cNvPicPr>
          <p:nvPr/>
        </p:nvPicPr>
        <p:blipFill>
          <a:blip r:embed="rId5" cstate="print"/>
          <a:srcRect/>
          <a:stretch>
            <a:fillRect/>
          </a:stretch>
        </p:blipFill>
        <p:spPr bwMode="auto">
          <a:xfrm>
            <a:off x="214282" y="4073569"/>
            <a:ext cx="4000528" cy="257014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 Олегович\Desktop\IMG20230927094425.jpg"/>
          <p:cNvPicPr>
            <a:picLocks noGrp="1" noChangeAspect="1" noChangeArrowheads="1"/>
          </p:cNvPicPr>
          <p:nvPr>
            <p:ph idx="1"/>
          </p:nvPr>
        </p:nvPicPr>
        <p:blipFill>
          <a:blip r:embed="rId3" cstate="print"/>
          <a:srcRect/>
          <a:stretch>
            <a:fillRect/>
          </a:stretch>
        </p:blipFill>
        <p:spPr bwMode="auto">
          <a:xfrm>
            <a:off x="4286248" y="214290"/>
            <a:ext cx="4739569" cy="3286124"/>
          </a:xfrm>
          <a:prstGeom prst="rect">
            <a:avLst/>
          </a:prstGeom>
          <a:ln>
            <a:noFill/>
          </a:ln>
          <a:effectLst>
            <a:outerShdw blurRad="190500" algn="tl" rotWithShape="0">
              <a:srgbClr val="000000">
                <a:alpha val="70000"/>
              </a:srgbClr>
            </a:outerShdw>
          </a:effectLst>
        </p:spPr>
      </p:pic>
      <p:pic>
        <p:nvPicPr>
          <p:cNvPr id="2051" name="Picture 3" descr="C:\Users\Александр Олегович\Desktop\IMG20230927094412.jpg"/>
          <p:cNvPicPr>
            <a:picLocks noChangeAspect="1" noChangeArrowheads="1"/>
          </p:cNvPicPr>
          <p:nvPr/>
        </p:nvPicPr>
        <p:blipFill>
          <a:blip r:embed="rId4" cstate="print"/>
          <a:srcRect/>
          <a:stretch>
            <a:fillRect/>
          </a:stretch>
        </p:blipFill>
        <p:spPr bwMode="auto">
          <a:xfrm>
            <a:off x="4214810" y="3643314"/>
            <a:ext cx="4786346" cy="3065686"/>
          </a:xfrm>
          <a:prstGeom prst="rect">
            <a:avLst/>
          </a:prstGeom>
          <a:ln>
            <a:noFill/>
          </a:ln>
          <a:effectLst>
            <a:outerShdw blurRad="190500" algn="tl" rotWithShape="0">
              <a:srgbClr val="000000">
                <a:alpha val="70000"/>
              </a:srgbClr>
            </a:outerShdw>
          </a:effectLst>
        </p:spPr>
      </p:pic>
      <p:pic>
        <p:nvPicPr>
          <p:cNvPr id="2052" name="Picture 4" descr="C:\Users\Александр Олегович\Desktop\IMG20230927101559.jpg"/>
          <p:cNvPicPr>
            <a:picLocks noChangeAspect="1" noChangeArrowheads="1"/>
          </p:cNvPicPr>
          <p:nvPr/>
        </p:nvPicPr>
        <p:blipFill>
          <a:blip r:embed="rId5" cstate="print"/>
          <a:srcRect/>
          <a:stretch>
            <a:fillRect/>
          </a:stretch>
        </p:blipFill>
        <p:spPr bwMode="auto">
          <a:xfrm>
            <a:off x="214282" y="285728"/>
            <a:ext cx="3786214" cy="63579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G2023092815550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48680"/>
            <a:ext cx="3401838" cy="5400599"/>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User\Desktop\IMG202309281549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48967"/>
            <a:ext cx="3024336" cy="363537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descr="C:\Users\User\Desktop\IMG202309281544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972821"/>
            <a:ext cx="4248472" cy="276854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андр Олегович\Desktop\Проект Тактьльная книга сказок\IMG20230926094332.jpg"/>
          <p:cNvPicPr>
            <a:picLocks noGrp="1" noChangeAspect="1" noChangeArrowheads="1"/>
          </p:cNvPicPr>
          <p:nvPr>
            <p:ph idx="1"/>
          </p:nvPr>
        </p:nvPicPr>
        <p:blipFill>
          <a:blip r:embed="rId3" cstate="print"/>
          <a:srcRect/>
          <a:stretch>
            <a:fillRect/>
          </a:stretch>
        </p:blipFill>
        <p:spPr bwMode="auto">
          <a:xfrm>
            <a:off x="285720" y="1142984"/>
            <a:ext cx="3292078" cy="438943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027" name="Picture 3" descr="C:\Users\Александр Олегович\Desktop\Проект Тактьльная книга сказок\IMG20230926093348.jpg"/>
          <p:cNvPicPr>
            <a:picLocks noChangeAspect="1" noChangeArrowheads="1"/>
          </p:cNvPicPr>
          <p:nvPr/>
        </p:nvPicPr>
        <p:blipFill>
          <a:blip r:embed="rId4" cstate="print"/>
          <a:srcRect/>
          <a:stretch>
            <a:fillRect/>
          </a:stretch>
        </p:blipFill>
        <p:spPr bwMode="auto">
          <a:xfrm>
            <a:off x="4355976" y="285728"/>
            <a:ext cx="3870283" cy="314327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028" name="Picture 4" descr="C:\Users\Александр Олегович\Desktop\Проект Тактьльная книга сказок\IMG20230926094301.jpg"/>
          <p:cNvPicPr>
            <a:picLocks noChangeAspect="1" noChangeArrowheads="1"/>
          </p:cNvPicPr>
          <p:nvPr/>
        </p:nvPicPr>
        <p:blipFill>
          <a:blip r:embed="rId5" cstate="print"/>
          <a:srcRect/>
          <a:stretch>
            <a:fillRect/>
          </a:stretch>
        </p:blipFill>
        <p:spPr bwMode="auto">
          <a:xfrm>
            <a:off x="4786314" y="3714752"/>
            <a:ext cx="3970403" cy="278608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510334"/>
          </a:xfrm>
        </p:spPr>
        <p:txBody>
          <a:bodyPr>
            <a:normAutofit fontScale="90000"/>
          </a:bodyPr>
          <a:lstStyle/>
          <a:p>
            <a:pPr algn="ctr"/>
            <a:r>
              <a:rPr lang="ru-RU" b="1" dirty="0" smtClean="0">
                <a:solidFill>
                  <a:schemeClr val="tx1"/>
                </a:solidFill>
              </a:rPr>
              <a:t>Притча «Работа служителя»</a:t>
            </a:r>
            <a:endParaRPr lang="ru-RU" b="1" dirty="0">
              <a:solidFill>
                <a:schemeClr val="tx1"/>
              </a:solidFill>
            </a:endParaRPr>
          </a:p>
        </p:txBody>
      </p:sp>
      <p:sp>
        <p:nvSpPr>
          <p:cNvPr id="3" name="Содержимое 2"/>
          <p:cNvSpPr>
            <a:spLocks noGrp="1"/>
          </p:cNvSpPr>
          <p:nvPr>
            <p:ph idx="1"/>
          </p:nvPr>
        </p:nvSpPr>
        <p:spPr>
          <a:xfrm>
            <a:off x="142844" y="1071546"/>
            <a:ext cx="8786874" cy="5643602"/>
          </a:xfrm>
        </p:spPr>
        <p:txBody>
          <a:bodyPr>
            <a:noAutofit/>
          </a:bodyPr>
          <a:lstStyle/>
          <a:p>
            <a:pPr>
              <a:buNone/>
            </a:pPr>
            <a:r>
              <a:rPr lang="en-US" sz="1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Однажды Бог доверил одному своему служителю работу. Он дал ему семена и сказал посеять их в поле. После этого служителю было поручено ежедневно носить туда воду и поливать и ухаживать за семенами. И человек с удовольствием взялся за дело: день за днём изо всех сил он таскал воду, чтобы к концу недели успеть полить всё поле. Поначалу он делал это с большой радостью, осознавая, что делает полезное дело. И предвкушал, как вот-вот из тех семян вырастут прекрасные цветы. Но прошёл май, июнь, июль, август — а поле лишь поросло сорняками. И теперь человек возвращался домой не просто изнеможённым, но с чувством, как будто день прошёл впустую.</a:t>
            </a:r>
          </a:p>
          <a:p>
            <a:pPr>
              <a:buNone/>
            </a:pP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Сатана заметил, что у человека поменялся настрой, стала проявляться подавленность, и решил поспособствовать этому. Он стал нашёптывать ему:</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Ты уже так давно носишь эту воду, а всё без толку! Зачем ты так себя убиваешь? Это ведь просто бессмысленно! Займись чем-то другим, более плодотворным.</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Он внушил человеку, что его старания бесплодны. Эти мысли отбили у человека желание продолжать порученную ему Богом работу. «Зачем так утруждаться, — думал человек, — я так долго работал на износ, а результата не видно. Лучше не буду перетруждаться, буду носить поменьше воды».</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89</TotalTime>
  <Words>958</Words>
  <Application>Microsoft Office PowerPoint</Application>
  <PresentationFormat>Экран (4:3)</PresentationFormat>
  <Paragraphs>67</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 Narrow</vt:lpstr>
      <vt:lpstr>Calibri</vt:lpstr>
      <vt:lpstr>Constantia</vt:lpstr>
      <vt:lpstr>Times New Roman</vt:lpstr>
      <vt:lpstr>Wingdings</vt:lpstr>
      <vt:lpstr>Wingdings 2</vt:lpstr>
      <vt:lpstr>Поток</vt:lpstr>
      <vt:lpstr>Тактильная книга сказок как средство успешной  адаптации детей к условиям ДОУ</vt:lpstr>
      <vt:lpstr>Презентация PowerPoint</vt:lpstr>
      <vt:lpstr>Презентация PowerPoint</vt:lpstr>
      <vt:lpstr>Ожидаемые результаты</vt:lpstr>
      <vt:lpstr>Обзор дидактического пособия «Тактильная книга сказок»</vt:lpstr>
      <vt:lpstr>Презентация PowerPoint</vt:lpstr>
      <vt:lpstr>Презентация PowerPoint</vt:lpstr>
      <vt:lpstr>Презентация PowerPoint</vt:lpstr>
      <vt:lpstr>Притча «Работа служителя»</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Тактильная книга сказок, как средство адаптации детей раннего возраста к условиям ДОУ</dc:title>
  <dc:creator>Александр Олегович</dc:creator>
  <cp:lastModifiedBy>юра</cp:lastModifiedBy>
  <cp:revision>64</cp:revision>
  <cp:lastPrinted>2023-10-11T06:51:31Z</cp:lastPrinted>
  <dcterms:created xsi:type="dcterms:W3CDTF">2023-09-22T08:41:00Z</dcterms:created>
  <dcterms:modified xsi:type="dcterms:W3CDTF">2023-12-17T11:27:05Z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C1451081C12048E2A152C5597B8DC040_12</vt:lpwstr>
  </property>
  <property fmtid="{D5CDD505-2E9C-101B-9397-08002B2CF9AE}" pid="3" name="KSOProductBuildVer">
    <vt:lpwstr>1049-12.2.0.13215</vt:lpwstr>
  </property>
</Properties>
</file>